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  <p:sldMasterId id="2147483677" r:id="rId3"/>
  </p:sldMasterIdLst>
  <p:notesMasterIdLst>
    <p:notesMasterId r:id="rId28"/>
  </p:notesMasterIdLst>
  <p:sldIdLst>
    <p:sldId id="256" r:id="rId4"/>
    <p:sldId id="28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83" r:id="rId20"/>
    <p:sldId id="273" r:id="rId21"/>
    <p:sldId id="285" r:id="rId22"/>
    <p:sldId id="286" r:id="rId23"/>
    <p:sldId id="275" r:id="rId24"/>
    <p:sldId id="278" r:id="rId25"/>
    <p:sldId id="280" r:id="rId26"/>
    <p:sldId id="281" r:id="rId27"/>
  </p:sldIdLst>
  <p:sldSz cx="9144000" cy="5143500" type="screen16x9"/>
  <p:notesSz cx="6858000" cy="9144000"/>
  <p:embeddedFontLst>
    <p:embeddedFont>
      <p:font typeface="Proxima Nova" charset="0"/>
      <p:regular r:id="rId29"/>
      <p:bold r:id="rId30"/>
      <p:italic r:id="rId31"/>
      <p:boldItalic r:id="rId32"/>
    </p:embeddedFont>
    <p:embeddedFont>
      <p:font typeface="Proxima Nova Semibold" charset="0"/>
      <p:regular r:id="rId33"/>
      <p:bold r:id="rId34"/>
      <p:boldItalic r:id="rId35"/>
    </p:embeddedFont>
    <p:embeddedFont>
      <p:font typeface="Fira Sans Extra Condensed Medium" charset="0"/>
      <p:regular r:id="rId36"/>
      <p:bold r:id="rId37"/>
      <p:italic r:id="rId38"/>
      <p:boldItalic r:id="rId39"/>
    </p:embeddedFont>
    <p:embeddedFont>
      <p:font typeface="LG Smart UI Bold" pitchFamily="50" charset="-127"/>
      <p:bold r:id="rId40"/>
    </p:embeddedFont>
    <p:embeddedFont>
      <p:font typeface="Impact" pitchFamily="34" charset="0"/>
      <p:regular r:id="rId41"/>
    </p:embeddedFont>
    <p:embeddedFont>
      <p:font typeface="Ultra" charset="0"/>
      <p:regular r:id="rId42"/>
    </p:embeddedFont>
    <p:embeddedFont>
      <p:font typeface="Roboto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2iTfRNeO8HhyzYm67lIlJn6cZ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F0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0" autoAdjust="0"/>
    <p:restoredTop sz="92103" autoAdjust="0"/>
  </p:normalViewPr>
  <p:slideViewPr>
    <p:cSldViewPr snapToGrid="0">
      <p:cViewPr>
        <p:scale>
          <a:sx n="125" d="100"/>
          <a:sy n="125" d="100"/>
        </p:scale>
        <p:origin x="-816" y="-4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1810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d5b94258c_2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ad5b94258c_2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5b94258c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ad5b94258c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2e4ccf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a2e4ccf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ad5b94258c_2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ad5b94258c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d5b94258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ad5b94258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d5b94258c_2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ad5b94258c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d5b94258c_2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d5b94258c_2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5b94258c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d5b94258c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d5b94258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ad5b94258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d5b94258c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d5b94258c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ad5b94258c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ad5b94258c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d5b9425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d5b9425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5b94258c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ad5b94258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d5b94258c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ad5b94258c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d5b94258c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ad5b94258c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sk Management Infographics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>
            <a:spLocks noGrp="1"/>
          </p:cNvSpPr>
          <p:nvPr>
            <p:ph type="ctrTitle"/>
          </p:nvPr>
        </p:nvSpPr>
        <p:spPr>
          <a:xfrm>
            <a:off x="5393875" y="1317953"/>
            <a:ext cx="32901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57"/>
          <p:cNvSpPr txBox="1">
            <a:spLocks noGrp="1"/>
          </p:cNvSpPr>
          <p:nvPr>
            <p:ph type="subTitle" idx="1"/>
          </p:nvPr>
        </p:nvSpPr>
        <p:spPr>
          <a:xfrm>
            <a:off x="6210875" y="3307747"/>
            <a:ext cx="2473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9"/>
          <p:cNvSpPr/>
          <p:nvPr/>
        </p:nvSpPr>
        <p:spPr>
          <a:xfrm>
            <a:off x="0" y="0"/>
            <a:ext cx="9144000" cy="627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4"/>
              <a:buFont typeface="Arial"/>
              <a:buNone/>
            </a:pPr>
            <a:endParaRPr sz="118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9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468" cy="62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50"/>
              <a:buFont typeface="Arial"/>
              <a:buNone/>
              <a:defRPr sz="2250">
                <a:solidFill>
                  <a:srgbClr val="25252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59"/>
          <p:cNvCxnSpPr/>
          <p:nvPr/>
        </p:nvCxnSpPr>
        <p:spPr>
          <a:xfrm>
            <a:off x="-16867" y="-12650"/>
            <a:ext cx="344671" cy="258503"/>
          </a:xfrm>
          <a:prstGeom prst="straightConnector1">
            <a:avLst/>
          </a:prstGeom>
          <a:noFill/>
          <a:ln w="50800" cap="rnd" cmpd="sng">
            <a:solidFill>
              <a:srgbClr val="F95F1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" name="Google Shape;54;p59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37,37,37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9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9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244,244,244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9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76727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118,114,112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9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95F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249,95,25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18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1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1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1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>
  <p:cSld name="제목만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2"/>
          <p:cNvSpPr/>
          <p:nvPr/>
        </p:nvSpPr>
        <p:spPr>
          <a:xfrm>
            <a:off x="0" y="41"/>
            <a:ext cx="9144000" cy="546497"/>
          </a:xfrm>
          <a:prstGeom prst="rect">
            <a:avLst/>
          </a:prstGeom>
          <a:solidFill>
            <a:srgbClr val="E9F6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2"/>
          <p:cNvSpPr/>
          <p:nvPr/>
        </p:nvSpPr>
        <p:spPr>
          <a:xfrm rot="10800000" flipH="1">
            <a:off x="253885" y="0"/>
            <a:ext cx="72000" cy="2273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2"/>
          <p:cNvSpPr txBox="1">
            <a:spLocks noGrp="1"/>
          </p:cNvSpPr>
          <p:nvPr>
            <p:ph type="title"/>
          </p:nvPr>
        </p:nvSpPr>
        <p:spPr>
          <a:xfrm>
            <a:off x="211714" y="2"/>
            <a:ext cx="8753072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24"/>
              <a:buFont typeface="Arial"/>
              <a:buNone/>
              <a:defRPr sz="2224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5777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87,119,178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7D7E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151,215,225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9BDA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249,189,165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255,243	,236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F37B3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243,123	,57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59">
          <p15:clr>
            <a:srgbClr val="FBAE40"/>
          </p15:clr>
        </p15:guide>
        <p15:guide id="2" pos="115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만">
  <p:cSld name="2_제목만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EFF1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3"/>
          <p:cNvSpPr txBox="1">
            <a:spLocks noGrp="1"/>
          </p:cNvSpPr>
          <p:nvPr>
            <p:ph type="title"/>
          </p:nvPr>
        </p:nvSpPr>
        <p:spPr>
          <a:xfrm>
            <a:off x="250826" y="1"/>
            <a:ext cx="8642349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650"/>
              </a:buClr>
              <a:buSzPts val="2800"/>
              <a:buFont typeface="Arial"/>
              <a:buNone/>
              <a:defRPr sz="2800">
                <a:solidFill>
                  <a:srgbClr val="2B36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3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A38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7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29EF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34,158,248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2C385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44,56,82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1C0D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177,192,223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239,242,247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3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F742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239,116,47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만">
  <p:cSld name="3_제목만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4"/>
          <p:cNvSpPr/>
          <p:nvPr/>
        </p:nvSpPr>
        <p:spPr>
          <a:xfrm>
            <a:off x="0" y="0"/>
            <a:ext cx="9144000" cy="681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4"/>
          <p:cNvSpPr txBox="1">
            <a:spLocks noGrp="1"/>
          </p:cNvSpPr>
          <p:nvPr>
            <p:ph type="title"/>
          </p:nvPr>
        </p:nvSpPr>
        <p:spPr>
          <a:xfrm>
            <a:off x="929665" y="0"/>
            <a:ext cx="821433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86A"/>
              </a:buClr>
              <a:buSzPts val="2600"/>
              <a:buFont typeface="Arial"/>
              <a:buNone/>
              <a:defRPr sz="2600">
                <a:solidFill>
                  <a:srgbClr val="0A38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4"/>
          <p:cNvSpPr>
            <a:spLocks noGrp="1"/>
          </p:cNvSpPr>
          <p:nvPr>
            <p:ph type="sldNum" idx="12"/>
          </p:nvPr>
        </p:nvSpPr>
        <p:spPr>
          <a:xfrm>
            <a:off x="4459307" y="4916829"/>
            <a:ext cx="225387" cy="179308"/>
          </a:xfrm>
          <a:prstGeom prst="ellipse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84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74"/>
          <p:cNvSpPr/>
          <p:nvPr/>
        </p:nvSpPr>
        <p:spPr>
          <a:xfrm>
            <a:off x="250825" y="0"/>
            <a:ext cx="679178" cy="735546"/>
          </a:xfrm>
          <a:prstGeom prst="rect">
            <a:avLst/>
          </a:prstGeom>
          <a:gradFill>
            <a:gsLst>
              <a:gs pos="0">
                <a:srgbClr val="C0C350"/>
              </a:gs>
              <a:gs pos="100000">
                <a:srgbClr val="03A3BB"/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4"/>
          <p:cNvSpPr/>
          <p:nvPr/>
        </p:nvSpPr>
        <p:spPr>
          <a:xfrm rot="10800000" flipH="1">
            <a:off x="930003" y="686098"/>
            <a:ext cx="49679" cy="49448"/>
          </a:xfrm>
          <a:prstGeom prst="triangle">
            <a:avLst>
              <a:gd name="adj" fmla="val 0"/>
            </a:avLst>
          </a:prstGeom>
          <a:solidFill>
            <a:srgbClr val="0249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4"/>
          <p:cNvSpPr txBox="1">
            <a:spLocks noGrp="1"/>
          </p:cNvSpPr>
          <p:nvPr>
            <p:ph type="body" idx="1"/>
          </p:nvPr>
        </p:nvSpPr>
        <p:spPr>
          <a:xfrm>
            <a:off x="250823" y="0"/>
            <a:ext cx="678842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lt1"/>
              </a:buClr>
              <a:buSzPts val="3079"/>
              <a:buNone/>
              <a:defRPr sz="307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8" name="Google Shape;88;p74"/>
          <p:cNvCxnSpPr/>
          <p:nvPr/>
        </p:nvCxnSpPr>
        <p:spPr>
          <a:xfrm>
            <a:off x="494817" y="297877"/>
            <a:ext cx="191194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7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3A3B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3,163,187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7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4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51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bg>
      <p:bgPr>
        <a:gradFill>
          <a:gsLst>
            <a:gs pos="0">
              <a:srgbClr val="02BEC4"/>
            </a:gs>
            <a:gs pos="50000">
              <a:srgbClr val="02BEC4"/>
            </a:gs>
            <a:gs pos="51000">
              <a:srgbClr val="A9E8DC"/>
            </a:gs>
            <a:gs pos="100000">
              <a:srgbClr val="A9E8DC"/>
            </a:gs>
          </a:gsLst>
          <a:lin ang="5400000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 txBox="1">
            <a:spLocks noGrp="1"/>
          </p:cNvSpPr>
          <p:nvPr>
            <p:ph type="title"/>
          </p:nvPr>
        </p:nvSpPr>
        <p:spPr>
          <a:xfrm>
            <a:off x="250825" y="141686"/>
            <a:ext cx="8642350" cy="48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b" anchorCtr="0">
            <a:noAutofit/>
          </a:bodyPr>
          <a:lstStyle>
            <a:lvl1pPr lv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5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5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5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75"/>
          <p:cNvSpPr/>
          <p:nvPr/>
        </p:nvSpPr>
        <p:spPr>
          <a:xfrm>
            <a:off x="250825" y="627460"/>
            <a:ext cx="8642350" cy="4516040"/>
          </a:xfrm>
          <a:prstGeom prst="round2SameRect">
            <a:avLst>
              <a:gd name="adj1" fmla="val 1629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88900" sx="101000" sy="101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5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5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84A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2,132,168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5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02BEC4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2,190,196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5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A9E8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169,232,220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5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E1F7E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225,247,231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19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226">
          <p15:clr>
            <a:srgbClr val="FBAE40"/>
          </p15:clr>
        </p15:guide>
        <p15:guide id="7" pos="5534">
          <p15:clr>
            <a:srgbClr val="FBAE40"/>
          </p15:clr>
        </p15:guide>
        <p15:guide id="8" orient="horz" pos="59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만">
  <p:cSld name="4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6"/>
          <p:cNvSpPr txBox="1">
            <a:spLocks noGrp="1"/>
          </p:cNvSpPr>
          <p:nvPr>
            <p:ph type="title"/>
          </p:nvPr>
        </p:nvSpPr>
        <p:spPr>
          <a:xfrm>
            <a:off x="250825" y="0"/>
            <a:ext cx="864235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6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50C4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5,12,66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6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2495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2,73,93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6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7F4E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247,244,229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6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0C350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192,195,80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6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81821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129,130,28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7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201">
          <p15:clr>
            <a:srgbClr val="FBAE40"/>
          </p15:clr>
        </p15:guide>
        <p15:guide id="5" orient="horz" pos="68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만">
  <p:cSld name="5_제목만">
    <p:bg>
      <p:bgPr>
        <a:solidFill>
          <a:srgbClr val="F1F1F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7"/>
          <p:cNvSpPr/>
          <p:nvPr/>
        </p:nvSpPr>
        <p:spPr>
          <a:xfrm>
            <a:off x="0" y="1"/>
            <a:ext cx="9144000" cy="546497"/>
          </a:xfrm>
          <a:prstGeom prst="rect">
            <a:avLst/>
          </a:prstGeom>
          <a:solidFill>
            <a:srgbClr val="1E5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7"/>
          <p:cNvSpPr txBox="1">
            <a:spLocks noGrp="1"/>
          </p:cNvSpPr>
          <p:nvPr>
            <p:ph type="title"/>
          </p:nvPr>
        </p:nvSpPr>
        <p:spPr>
          <a:xfrm>
            <a:off x="260913" y="1"/>
            <a:ext cx="8703700" cy="54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77"/>
          <p:cNvSpPr/>
          <p:nvPr/>
        </p:nvSpPr>
        <p:spPr>
          <a:xfrm rot="10800000" flipH="1">
            <a:off x="188913" y="-3"/>
            <a:ext cx="72000" cy="36076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4CD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77"/>
          <p:cNvGrpSpPr/>
          <p:nvPr/>
        </p:nvGrpSpPr>
        <p:grpSpPr>
          <a:xfrm>
            <a:off x="-895411" y="19975"/>
            <a:ext cx="809516" cy="1685925"/>
            <a:chOff x="-922045" y="147778"/>
            <a:chExt cx="809516" cy="2247900"/>
          </a:xfrm>
        </p:grpSpPr>
        <p:pic>
          <p:nvPicPr>
            <p:cNvPr id="117" name="Google Shape;117;p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1641239" y="1009790"/>
              <a:ext cx="2247900" cy="52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77"/>
            <p:cNvSpPr txBox="1"/>
            <p:nvPr/>
          </p:nvSpPr>
          <p:spPr>
            <a:xfrm>
              <a:off x="-840295" y="403401"/>
              <a:ext cx="646011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30,81,154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7"/>
            <p:cNvSpPr txBox="1"/>
            <p:nvPr/>
          </p:nvSpPr>
          <p:spPr>
            <a:xfrm>
              <a:off x="-881169" y="991037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75,205,164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7"/>
            <p:cNvSpPr txBox="1"/>
            <p:nvPr/>
          </p:nvSpPr>
          <p:spPr>
            <a:xfrm>
              <a:off x="-881168" y="1578673"/>
              <a:ext cx="727763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164,205,75</a:t>
              </a:r>
              <a:endParaRPr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7"/>
            <p:cNvSpPr txBox="1"/>
            <p:nvPr/>
          </p:nvSpPr>
          <p:spPr>
            <a:xfrm>
              <a:off x="-922045" y="2165337"/>
              <a:ext cx="809516" cy="225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241,241,241</a:t>
              </a: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59">
          <p15:clr>
            <a:srgbClr val="FBAE40"/>
          </p15:clr>
        </p15:guide>
        <p15:guide id="2" pos="113">
          <p15:clr>
            <a:srgbClr val="FBAE40"/>
          </p15:clr>
        </p15:guide>
        <p15:guide id="3" pos="5647">
          <p15:clr>
            <a:srgbClr val="FBAE40"/>
          </p15:clr>
        </p15:guide>
        <p15:guide id="4" orient="horz" pos="50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만">
  <p:cSld name="6_제목만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8"/>
          <p:cNvSpPr/>
          <p:nvPr/>
        </p:nvSpPr>
        <p:spPr>
          <a:xfrm>
            <a:off x="0" y="1"/>
            <a:ext cx="9144000" cy="573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8"/>
          <p:cNvSpPr txBox="1">
            <a:spLocks noGrp="1"/>
          </p:cNvSpPr>
          <p:nvPr>
            <p:ph type="title"/>
          </p:nvPr>
        </p:nvSpPr>
        <p:spPr>
          <a:xfrm>
            <a:off x="628650" y="1"/>
            <a:ext cx="8299450" cy="57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375B"/>
              </a:buClr>
              <a:buSzPts val="2700"/>
              <a:buFont typeface="Arial"/>
              <a:buNone/>
              <a:defRPr sz="2700" b="0">
                <a:solidFill>
                  <a:srgbClr val="20375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78"/>
          <p:cNvSpPr txBox="1">
            <a:spLocks noGrp="1"/>
          </p:cNvSpPr>
          <p:nvPr>
            <p:ph type="sldNum" idx="12"/>
          </p:nvPr>
        </p:nvSpPr>
        <p:spPr>
          <a:xfrm>
            <a:off x="8797993" y="4935625"/>
            <a:ext cx="12984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78"/>
          <p:cNvSpPr/>
          <p:nvPr/>
        </p:nvSpPr>
        <p:spPr>
          <a:xfrm>
            <a:off x="215900" y="1"/>
            <a:ext cx="412750" cy="573881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8"/>
          <p:cNvSpPr/>
          <p:nvPr/>
        </p:nvSpPr>
        <p:spPr>
          <a:xfrm>
            <a:off x="215900" y="1"/>
            <a:ext cx="424003" cy="573881"/>
          </a:xfrm>
          <a:custGeom>
            <a:avLst/>
            <a:gdLst/>
            <a:ahLst/>
            <a:cxnLst/>
            <a:rect l="l" t="t" r="r" b="b"/>
            <a:pathLst>
              <a:path w="412750" h="765175" extrusionOk="0">
                <a:moveTo>
                  <a:pt x="0" y="0"/>
                </a:moveTo>
                <a:lnTo>
                  <a:pt x="412750" y="0"/>
                </a:lnTo>
                <a:lnTo>
                  <a:pt x="0" y="765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13725"/>
                </a:srgbClr>
              </a:gs>
              <a:gs pos="7400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9525" cap="flat" cmpd="sng">
            <a:solidFill>
              <a:schemeClr val="lt1">
                <a:alpha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78"/>
          <p:cNvCxnSpPr/>
          <p:nvPr/>
        </p:nvCxnSpPr>
        <p:spPr>
          <a:xfrm>
            <a:off x="0" y="4982892"/>
            <a:ext cx="8676456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78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0162A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1,98,167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8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E9FB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62,159,178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8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DB50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253,181,1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8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CD958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205,149,147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8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B31D6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179,20,108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title"/>
          </p:nvPr>
        </p:nvSpPr>
        <p:spPr>
          <a:xfrm>
            <a:off x="457225" y="419100"/>
            <a:ext cx="82296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만">
  <p:cSld name="7_제목만">
    <p:bg>
      <p:bgPr>
        <a:solidFill>
          <a:srgbClr val="FEF5DE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9"/>
          <p:cNvSpPr/>
          <p:nvPr/>
        </p:nvSpPr>
        <p:spPr>
          <a:xfrm>
            <a:off x="0" y="1"/>
            <a:ext cx="5849004" cy="5143502"/>
          </a:xfrm>
          <a:custGeom>
            <a:avLst/>
            <a:gdLst/>
            <a:ahLst/>
            <a:cxnLst/>
            <a:rect l="l" t="t" r="r" b="b"/>
            <a:pathLst>
              <a:path w="5849004" h="6858003" extrusionOk="0">
                <a:moveTo>
                  <a:pt x="0" y="0"/>
                </a:moveTo>
                <a:lnTo>
                  <a:pt x="3086100" y="0"/>
                </a:lnTo>
                <a:lnTo>
                  <a:pt x="3086100" y="4"/>
                </a:lnTo>
                <a:lnTo>
                  <a:pt x="5224032" y="4"/>
                </a:lnTo>
                <a:lnTo>
                  <a:pt x="5849003" y="3993359"/>
                </a:lnTo>
                <a:lnTo>
                  <a:pt x="5849004" y="3993359"/>
                </a:lnTo>
                <a:lnTo>
                  <a:pt x="5224033" y="6858003"/>
                </a:lnTo>
                <a:lnTo>
                  <a:pt x="2724151" y="6858003"/>
                </a:lnTo>
                <a:lnTo>
                  <a:pt x="27241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3DA9E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9"/>
          <p:cNvSpPr txBox="1">
            <a:spLocks noGrp="1"/>
          </p:cNvSpPr>
          <p:nvPr>
            <p:ph type="title"/>
          </p:nvPr>
        </p:nvSpPr>
        <p:spPr>
          <a:xfrm>
            <a:off x="215900" y="0"/>
            <a:ext cx="8712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36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2800"/>
              <a:buFont typeface="Arial"/>
              <a:buNone/>
              <a:defRPr sz="2800">
                <a:solidFill>
                  <a:srgbClr val="2734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916679" y="1144413"/>
            <a:ext cx="2785624" cy="4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9"/>
          <p:cNvSpPr txBox="1"/>
          <p:nvPr/>
        </p:nvSpPr>
        <p:spPr>
          <a:xfrm>
            <a:off x="-805994" y="186010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39,52,64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9"/>
          <p:cNvSpPr txBox="1"/>
          <p:nvPr/>
        </p:nvSpPr>
        <p:spPr>
          <a:xfrm>
            <a:off x="-928624" y="795294"/>
            <a:ext cx="80951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220,234,242</a:t>
            </a:r>
            <a:endParaRPr sz="11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9"/>
          <p:cNvSpPr txBox="1"/>
          <p:nvPr/>
        </p:nvSpPr>
        <p:spPr>
          <a:xfrm>
            <a:off x="-887747" y="1400327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107,162,18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9"/>
          <p:cNvSpPr txBox="1"/>
          <p:nvPr/>
        </p:nvSpPr>
        <p:spPr>
          <a:xfrm>
            <a:off x="-805995" y="1997487"/>
            <a:ext cx="564257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44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73440"/>
                </a:solidFill>
                <a:latin typeface="Arial"/>
                <a:ea typeface="Arial"/>
                <a:cs typeface="Arial"/>
                <a:sym typeface="Arial"/>
              </a:rPr>
              <a:t>24,174,4</a:t>
            </a:r>
            <a:endParaRPr sz="1100" b="1" i="0" u="none" strike="noStrike" cap="none">
              <a:solidFill>
                <a:srgbClr val="2734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9"/>
          <p:cNvSpPr txBox="1"/>
          <p:nvPr/>
        </p:nvSpPr>
        <p:spPr>
          <a:xfrm>
            <a:off x="-887748" y="2595462"/>
            <a:ext cx="7277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16,122,178</a:t>
            </a:r>
            <a:endParaRPr sz="11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9"/>
          <p:cNvSpPr/>
          <p:nvPr/>
        </p:nvSpPr>
        <p:spPr>
          <a:xfrm>
            <a:off x="215901" y="681038"/>
            <a:ext cx="8712200" cy="4267200"/>
          </a:xfrm>
          <a:prstGeom prst="round2SameRect">
            <a:avLst>
              <a:gd name="adj1" fmla="val 2259"/>
              <a:gd name="adj2" fmla="val 2009"/>
            </a:avLst>
          </a:prstGeom>
          <a:solidFill>
            <a:schemeClr val="lt1"/>
          </a:solidFill>
          <a:ln>
            <a:noFill/>
          </a:ln>
          <a:effectLst>
            <a:outerShdw blurRad="635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96">
          <p15:clr>
            <a:srgbClr val="FBAE40"/>
          </p15:clr>
        </p15:guide>
        <p15:guide id="2" pos="136">
          <p15:clr>
            <a:srgbClr val="FBAE40"/>
          </p15:clr>
        </p15:guide>
        <p15:guide id="3" pos="5624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0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0"/>
          <p:cNvSpPr/>
          <p:nvPr/>
        </p:nvSpPr>
        <p:spPr>
          <a:xfrm>
            <a:off x="-357114" y="-10392"/>
            <a:ext cx="303138" cy="227354"/>
          </a:xfrm>
          <a:prstGeom prst="rect">
            <a:avLst/>
          </a:prstGeom>
          <a:solidFill>
            <a:srgbClr val="177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0"/>
          <p:cNvSpPr/>
          <p:nvPr/>
        </p:nvSpPr>
        <p:spPr>
          <a:xfrm>
            <a:off x="-357114" y="252390"/>
            <a:ext cx="303138" cy="227354"/>
          </a:xfrm>
          <a:prstGeom prst="rect">
            <a:avLst/>
          </a:prstGeom>
          <a:solidFill>
            <a:srgbClr val="179B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0"/>
          <p:cNvSpPr/>
          <p:nvPr/>
        </p:nvSpPr>
        <p:spPr>
          <a:xfrm>
            <a:off x="-357114" y="515172"/>
            <a:ext cx="303138" cy="227354"/>
          </a:xfrm>
          <a:prstGeom prst="rect">
            <a:avLst/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0"/>
          <p:cNvSpPr txBox="1">
            <a:spLocks noGrp="1"/>
          </p:cNvSpPr>
          <p:nvPr>
            <p:ph type="title"/>
          </p:nvPr>
        </p:nvSpPr>
        <p:spPr>
          <a:xfrm>
            <a:off x="250825" y="169070"/>
            <a:ext cx="8642350" cy="53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00" tIns="21600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749B"/>
              </a:buClr>
              <a:buSzPts val="3200"/>
              <a:buFont typeface="Arial"/>
              <a:buNone/>
              <a:defRPr sz="3200">
                <a:solidFill>
                  <a:srgbClr val="177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80"/>
          <p:cNvCxnSpPr/>
          <p:nvPr/>
        </p:nvCxnSpPr>
        <p:spPr>
          <a:xfrm>
            <a:off x="419100" y="169070"/>
            <a:ext cx="0" cy="236765"/>
          </a:xfrm>
          <a:prstGeom prst="straightConnector1">
            <a:avLst/>
          </a:prstGeom>
          <a:noFill/>
          <a:ln w="57150" cap="flat" cmpd="sng">
            <a:solidFill>
              <a:srgbClr val="D043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80"/>
          <p:cNvSpPr/>
          <p:nvPr/>
        </p:nvSpPr>
        <p:spPr>
          <a:xfrm>
            <a:off x="-357114" y="779693"/>
            <a:ext cx="303138" cy="227354"/>
          </a:xfrm>
          <a:prstGeom prst="rect">
            <a:avLst/>
          </a:prstGeom>
          <a:solidFill>
            <a:srgbClr val="6F48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8"/>
              <a:buFont typeface="Arial"/>
              <a:buNone/>
            </a:pPr>
            <a:endParaRPr sz="1578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0"/>
          <p:cNvSpPr txBox="1"/>
          <p:nvPr/>
        </p:nvSpPr>
        <p:spPr>
          <a:xfrm>
            <a:off x="-1418560" y="-52343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0"/>
          <p:cNvSpPr txBox="1"/>
          <p:nvPr/>
        </p:nvSpPr>
        <p:spPr>
          <a:xfrm>
            <a:off x="-1418560" y="212178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23,155,102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0"/>
          <p:cNvSpPr txBox="1"/>
          <p:nvPr/>
        </p:nvSpPr>
        <p:spPr>
          <a:xfrm>
            <a:off x="-1219787" y="473221"/>
            <a:ext cx="8611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208,67,0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0"/>
          <p:cNvSpPr txBox="1"/>
          <p:nvPr/>
        </p:nvSpPr>
        <p:spPr>
          <a:xfrm>
            <a:off x="-1418560" y="739482"/>
            <a:ext cx="10599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23,116,155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14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 orient="horz" pos="59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제목만">
  <p:cSld name="9_제목만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1"/>
          <p:cNvSpPr/>
          <p:nvPr/>
        </p:nvSpPr>
        <p:spPr>
          <a:xfrm>
            <a:off x="0" y="0"/>
            <a:ext cx="9144000" cy="68993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 spcFirstLastPara="1" wrap="square" lIns="724275" tIns="0" rIns="0" bIns="6035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3"/>
              <a:buFont typeface="Arial"/>
              <a:buNone/>
            </a:pPr>
            <a:endParaRPr sz="2683" b="0" i="0" u="none" strike="noStrike" cap="none">
              <a:solidFill>
                <a:srgbClr val="4040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1"/>
          <p:cNvSpPr txBox="1">
            <a:spLocks noGrp="1"/>
          </p:cNvSpPr>
          <p:nvPr>
            <p:ph type="title"/>
          </p:nvPr>
        </p:nvSpPr>
        <p:spPr>
          <a:xfrm>
            <a:off x="628408" y="1"/>
            <a:ext cx="8515592" cy="68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0" rIns="0" bIns="72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3E"/>
              </a:buClr>
              <a:buSzPts val="2683"/>
              <a:buFont typeface="Arial"/>
              <a:buNone/>
              <a:defRPr sz="2683">
                <a:solidFill>
                  <a:srgbClr val="4040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1"/>
          <p:cNvSpPr/>
          <p:nvPr/>
        </p:nvSpPr>
        <p:spPr>
          <a:xfrm>
            <a:off x="195631" y="0"/>
            <a:ext cx="432899" cy="774991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1"/>
          <p:cNvSpPr/>
          <p:nvPr/>
        </p:nvSpPr>
        <p:spPr>
          <a:xfrm>
            <a:off x="195631" y="1"/>
            <a:ext cx="344911" cy="617472"/>
          </a:xfrm>
          <a:custGeom>
            <a:avLst/>
            <a:gdLst/>
            <a:ahLst/>
            <a:cxnLst/>
            <a:rect l="l" t="t" r="r" b="b"/>
            <a:pathLst>
              <a:path w="516397" h="1171575" extrusionOk="0">
                <a:moveTo>
                  <a:pt x="0" y="0"/>
                </a:moveTo>
                <a:lnTo>
                  <a:pt x="516397" y="0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35686"/>
                </a:srgbClr>
              </a:gs>
              <a:gs pos="51000">
                <a:srgbClr val="FFFFFF">
                  <a:alpha val="8627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1"/>
          <p:cNvSpPr/>
          <p:nvPr/>
        </p:nvSpPr>
        <p:spPr>
          <a:xfrm rot="10800000" flipH="1">
            <a:off x="628529" y="689932"/>
            <a:ext cx="60166" cy="85059"/>
          </a:xfrm>
          <a:prstGeom prst="triangle">
            <a:avLst>
              <a:gd name="adj" fmla="val 0"/>
            </a:avLst>
          </a:prstGeom>
          <a:solidFill>
            <a:srgbClr val="1960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</a:pPr>
            <a:endParaRPr sz="132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1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17FC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33,127,205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1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0D96A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13,150,166</a:t>
            </a:r>
            <a:endParaRPr sz="1026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1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B5CA3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181,202,58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1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E0E3D2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224,227,210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1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575A6D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87,90,109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201">
          <p15:clr>
            <a:srgbClr val="FBAE40"/>
          </p15:clr>
        </p15:guide>
        <p15:guide id="2" orient="horz" pos="4830">
          <p15:clr>
            <a:srgbClr val="FBAE40"/>
          </p15:clr>
        </p15:guide>
        <p15:guide id="3" orient="horz" pos="657">
          <p15:clr>
            <a:srgbClr val="FBAE40"/>
          </p15:clr>
        </p15:guide>
        <p15:guide id="4" orient="horz" pos="4762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pos="158">
          <p15:clr>
            <a:srgbClr val="FBAE40"/>
          </p15:clr>
        </p15:guide>
        <p15:guide id="7" pos="560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제목만">
  <p:cSld name="10_제목만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2"/>
          <p:cNvSpPr/>
          <p:nvPr/>
        </p:nvSpPr>
        <p:spPr>
          <a:xfrm rot="10800000" flipH="1">
            <a:off x="253885" y="0"/>
            <a:ext cx="72000" cy="3869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BC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4"/>
              <a:buFont typeface="Arial"/>
              <a:buNone/>
            </a:pPr>
            <a:endParaRPr sz="182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2"/>
          <p:cNvSpPr txBox="1">
            <a:spLocks noGrp="1"/>
          </p:cNvSpPr>
          <p:nvPr>
            <p:ph type="title"/>
          </p:nvPr>
        </p:nvSpPr>
        <p:spPr>
          <a:xfrm>
            <a:off x="383142" y="2"/>
            <a:ext cx="8760858" cy="5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495A"/>
              </a:buClr>
              <a:buSzPts val="2224"/>
              <a:buFont typeface="Arial"/>
              <a:buNone/>
              <a:defRPr sz="2224">
                <a:solidFill>
                  <a:srgbClr val="24495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82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29617A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41,97,122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2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938A8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147,138,131</a:t>
            </a:r>
            <a:endParaRPr/>
          </a:p>
        </p:txBody>
      </p:sp>
      <p:sp>
        <p:nvSpPr>
          <p:cNvPr id="172" name="Google Shape;172;p82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BBC19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251,188,25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2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19E05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241,158,5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2"/>
          <p:cNvSpPr/>
          <p:nvPr/>
        </p:nvSpPr>
        <p:spPr>
          <a:xfrm>
            <a:off x="-378825" y="1037257"/>
            <a:ext cx="321567" cy="227354"/>
          </a:xfrm>
          <a:prstGeom prst="rect">
            <a:avLst/>
          </a:prstGeom>
          <a:solidFill>
            <a:srgbClr val="789626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6"/>
              <a:buFont typeface="Arial"/>
              <a:buNone/>
            </a:pPr>
            <a:r>
              <a:rPr lang="en" sz="102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120,150,38</a:t>
            </a:r>
            <a:endParaRPr sz="102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82">
          <p15:clr>
            <a:srgbClr val="FBAE40"/>
          </p15:clr>
        </p15:guide>
        <p15:guide id="2" pos="158">
          <p15:clr>
            <a:srgbClr val="FBAE40"/>
          </p15:clr>
        </p15:guide>
        <p15:guide id="3" pos="5602">
          <p15:clr>
            <a:srgbClr val="FBAE40"/>
          </p15:clr>
        </p15:guide>
        <p15:guide id="4" orient="horz" pos="527">
          <p15:clr>
            <a:srgbClr val="FBAE40"/>
          </p15:clr>
        </p15:guide>
        <p15:guide id="5" orient="horz" pos="4605">
          <p15:clr>
            <a:srgbClr val="FBAE40"/>
          </p15:clr>
        </p15:guide>
        <p15:guide id="6" orient="horz" pos="42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화면">
  <p:cSld name="빈화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3"/>
          <p:cNvSpPr txBox="1">
            <a:spLocks noGrp="1"/>
          </p:cNvSpPr>
          <p:nvPr>
            <p:ph type="title"/>
          </p:nvPr>
        </p:nvSpPr>
        <p:spPr>
          <a:xfrm>
            <a:off x="323850" y="2"/>
            <a:ext cx="8496300" cy="62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83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132B61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3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34726B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79" name="Google Shape;179;p83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3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9AC2B7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27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5556">
          <p15:clr>
            <a:srgbClr val="FBAE40"/>
          </p15:clr>
        </p15:guide>
        <p15:guide id="5" orient="horz" pos="41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제목만">
  <p:cSld name="11_제목만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4"/>
          <p:cNvSpPr txBox="1">
            <a:spLocks noGrp="1"/>
          </p:cNvSpPr>
          <p:nvPr>
            <p:ph type="title"/>
          </p:nvPr>
        </p:nvSpPr>
        <p:spPr>
          <a:xfrm>
            <a:off x="323850" y="0"/>
            <a:ext cx="8496300" cy="65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720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4C5E"/>
              </a:buClr>
              <a:buSzPts val="2600"/>
              <a:buFont typeface="Arial"/>
              <a:buNone/>
              <a:defRPr sz="2600" b="1">
                <a:solidFill>
                  <a:srgbClr val="454C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4"/>
          <p:cNvSpPr/>
          <p:nvPr/>
        </p:nvSpPr>
        <p:spPr>
          <a:xfrm>
            <a:off x="-378825" y="-10392"/>
            <a:ext cx="321567" cy="227354"/>
          </a:xfrm>
          <a:prstGeom prst="rect">
            <a:avLst/>
          </a:prstGeom>
          <a:solidFill>
            <a:srgbClr val="454C5E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19,42,97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4"/>
          <p:cNvSpPr/>
          <p:nvPr/>
        </p:nvSpPr>
        <p:spPr>
          <a:xfrm>
            <a:off x="-378825" y="252390"/>
            <a:ext cx="321567" cy="227354"/>
          </a:xfrm>
          <a:prstGeom prst="rect">
            <a:avLst/>
          </a:prstGeom>
          <a:solidFill>
            <a:srgbClr val="D4D7DC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52,114,107</a:t>
            </a:r>
            <a:endParaRPr/>
          </a:p>
        </p:txBody>
      </p:sp>
      <p:sp>
        <p:nvSpPr>
          <p:cNvPr id="185" name="Google Shape;185;p84"/>
          <p:cNvSpPr/>
          <p:nvPr/>
        </p:nvSpPr>
        <p:spPr>
          <a:xfrm>
            <a:off x="-378825" y="515172"/>
            <a:ext cx="321567" cy="2273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255,255,255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84"/>
          <p:cNvSpPr/>
          <p:nvPr/>
        </p:nvSpPr>
        <p:spPr>
          <a:xfrm>
            <a:off x="-378825" y="779693"/>
            <a:ext cx="321567" cy="227354"/>
          </a:xfrm>
          <a:prstGeom prst="rect">
            <a:avLst/>
          </a:prstGeom>
          <a:solidFill>
            <a:srgbClr val="FF642E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154,194,183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4156">
          <p15:clr>
            <a:srgbClr val="FBAE40"/>
          </p15:clr>
        </p15:guide>
        <p15:guide id="2" pos="204">
          <p15:clr>
            <a:srgbClr val="FBAE40"/>
          </p15:clr>
        </p15:guide>
        <p15:guide id="3" pos="5556">
          <p15:clr>
            <a:srgbClr val="FBAE40"/>
          </p15:clr>
        </p15:guide>
        <p15:guide id="4" orient="horz" pos="572">
          <p15:clr>
            <a:srgbClr val="FBAE40"/>
          </p15:clr>
        </p15:guide>
        <p15:guide id="5" orient="horz" pos="7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제목만">
  <p:cSld name="12_제목만"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85"/>
          <p:cNvPicPr preferRelativeResize="0"/>
          <p:nvPr/>
        </p:nvPicPr>
        <p:blipFill rotWithShape="1">
          <a:blip r:embed="rId2">
            <a:alphaModFix amt="40000"/>
          </a:blip>
          <a:srcRect t="30737" r="7394"/>
          <a:stretch/>
        </p:blipFill>
        <p:spPr>
          <a:xfrm>
            <a:off x="6777210" y="0"/>
            <a:ext cx="2366791" cy="164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5"/>
          <p:cNvSpPr txBox="1">
            <a:spLocks noGrp="1"/>
          </p:cNvSpPr>
          <p:nvPr>
            <p:ph type="title"/>
          </p:nvPr>
        </p:nvSpPr>
        <p:spPr>
          <a:xfrm>
            <a:off x="395289" y="0"/>
            <a:ext cx="8353425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A"/>
              </a:buClr>
              <a:buSzPts val="2600"/>
              <a:buFont typeface="Arial"/>
              <a:buNone/>
              <a:defRPr sz="2600" b="1">
                <a:solidFill>
                  <a:srgbClr val="3B3B3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0" name="Google Shape;190;p85"/>
          <p:cNvPicPr preferRelativeResize="0"/>
          <p:nvPr/>
        </p:nvPicPr>
        <p:blipFill rotWithShape="1">
          <a:blip r:embed="rId3">
            <a:alphaModFix/>
          </a:blip>
          <a:srcRect t="1" r="801" b="30039"/>
          <a:stretch/>
        </p:blipFill>
        <p:spPr>
          <a:xfrm>
            <a:off x="1" y="5108313"/>
            <a:ext cx="9144000" cy="3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5"/>
          <p:cNvPicPr preferRelativeResize="0"/>
          <p:nvPr/>
        </p:nvPicPr>
        <p:blipFill rotWithShape="1">
          <a:blip r:embed="rId4">
            <a:alphaModFix amt="50000"/>
          </a:blip>
          <a:srcRect l="34354" t="33283" b="997"/>
          <a:stretch/>
        </p:blipFill>
        <p:spPr>
          <a:xfrm>
            <a:off x="0" y="1"/>
            <a:ext cx="932496" cy="30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5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5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4" name="Google Shape;194;p85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5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72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제목만">
  <p:cSld name="13_제목만">
    <p:bg>
      <p:bgPr>
        <a:solidFill>
          <a:srgbClr val="FFFF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6"/>
          <p:cNvSpPr/>
          <p:nvPr/>
        </p:nvSpPr>
        <p:spPr>
          <a:xfrm>
            <a:off x="-378825" y="0"/>
            <a:ext cx="321567" cy="227354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0" tIns="101800" rIns="3392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59,59,59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6"/>
          <p:cNvSpPr/>
          <p:nvPr/>
        </p:nvSpPr>
        <p:spPr>
          <a:xfrm>
            <a:off x="-378825" y="262782"/>
            <a:ext cx="321567" cy="227354"/>
          </a:xfrm>
          <a:prstGeom prst="rect">
            <a:avLst/>
          </a:prstGeom>
          <a:solidFill>
            <a:srgbClr val="115DBF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17,93,191</a:t>
            </a:r>
            <a:endParaRPr/>
          </a:p>
        </p:txBody>
      </p:sp>
      <p:sp>
        <p:nvSpPr>
          <p:cNvPr id="199" name="Google Shape;199;p86"/>
          <p:cNvSpPr/>
          <p:nvPr/>
        </p:nvSpPr>
        <p:spPr>
          <a:xfrm>
            <a:off x="-378825" y="525564"/>
            <a:ext cx="321567" cy="227354"/>
          </a:xfrm>
          <a:prstGeom prst="rect">
            <a:avLst/>
          </a:prstGeom>
          <a:solidFill>
            <a:srgbClr val="479AA3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71,154,163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6"/>
          <p:cNvSpPr/>
          <p:nvPr/>
        </p:nvSpPr>
        <p:spPr>
          <a:xfrm>
            <a:off x="-378825" y="790085"/>
            <a:ext cx="321567" cy="227354"/>
          </a:xfrm>
          <a:prstGeom prst="rect">
            <a:avLst/>
          </a:prstGeom>
          <a:solidFill>
            <a:srgbClr val="F86818"/>
          </a:solidFill>
          <a:ln>
            <a:noFill/>
          </a:ln>
        </p:spPr>
        <p:txBody>
          <a:bodyPr spcFirstLastPara="1" wrap="square" lIns="0" tIns="92350" rIns="30775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248,104,24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6"/>
          <p:cNvSpPr txBox="1">
            <a:spLocks noGrp="1"/>
          </p:cNvSpPr>
          <p:nvPr>
            <p:ph type="title"/>
          </p:nvPr>
        </p:nvSpPr>
        <p:spPr>
          <a:xfrm>
            <a:off x="395289" y="1"/>
            <a:ext cx="8353425" cy="6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2600"/>
              <a:buFont typeface="Arial"/>
              <a:buNone/>
              <a:defRPr sz="2600" b="1">
                <a:solidFill>
                  <a:srgbClr val="3B3B3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86"/>
          <p:cNvCxnSpPr/>
          <p:nvPr/>
        </p:nvCxnSpPr>
        <p:spPr>
          <a:xfrm>
            <a:off x="395288" y="0"/>
            <a:ext cx="0" cy="464344"/>
          </a:xfrm>
          <a:prstGeom prst="straightConnector1">
            <a:avLst/>
          </a:prstGeom>
          <a:noFill/>
          <a:ln w="76200" cap="rnd" cmpd="sng">
            <a:solidFill>
              <a:srgbClr val="115D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27">
          <p15:clr>
            <a:srgbClr val="FBAE40"/>
          </p15:clr>
        </p15:guide>
        <p15:guide id="2" pos="249">
          <p15:clr>
            <a:srgbClr val="FBAE40"/>
          </p15:clr>
        </p15:guide>
        <p15:guide id="3" pos="5511">
          <p15:clr>
            <a:srgbClr val="FBAE40"/>
          </p15:clr>
        </p15:guide>
        <p15:guide id="4" orient="horz" pos="4156">
          <p15:clr>
            <a:srgbClr val="FBAE40"/>
          </p15:clr>
        </p15:guide>
        <p15:guide id="5">
          <p15:clr>
            <a:srgbClr val="FBAE40"/>
          </p15:clr>
        </p15:guide>
        <p15:guide id="6" pos="5760">
          <p15:clr>
            <a:srgbClr val="FBAE40"/>
          </p15:clr>
        </p15:guide>
        <p15:guide id="7" orient="horz">
          <p15:clr>
            <a:srgbClr val="FBAE40"/>
          </p15:clr>
        </p15:guide>
        <p15:guide id="8" orient="horz" pos="4320">
          <p15:clr>
            <a:srgbClr val="FBAE40"/>
          </p15:clr>
        </p15:guide>
        <p15:guide id="9" orient="horz" pos="66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6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>
            <a:spLocks noGrp="1"/>
          </p:cNvSpPr>
          <p:nvPr>
            <p:ph type="title"/>
          </p:nvPr>
        </p:nvSpPr>
        <p:spPr>
          <a:xfrm>
            <a:off x="628652" y="273845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8"/>
              <a:buFont typeface="Arial"/>
              <a:buNone/>
              <a:defRPr sz="41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628652" y="1369219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dt" idx="10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ftr" idx="11"/>
          </p:nvPr>
        </p:nvSpPr>
        <p:spPr>
          <a:xfrm>
            <a:off x="3028951" y="476726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sldNum" idx="12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31"/>
              <a:buFont typeface="Arial"/>
              <a:buNone/>
              <a:defRPr sz="1131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5" name="Google Shape;205;p6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850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"/>
          <p:cNvSpPr/>
          <p:nvPr/>
        </p:nvSpPr>
        <p:spPr>
          <a:xfrm>
            <a:off x="658075" y="2080650"/>
            <a:ext cx="8028600" cy="149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"/>
          <p:cNvSpPr txBox="1">
            <a:spLocks noGrp="1"/>
          </p:cNvSpPr>
          <p:nvPr>
            <p:ph type="ctrTitle"/>
          </p:nvPr>
        </p:nvSpPr>
        <p:spPr>
          <a:xfrm>
            <a:off x="658075" y="1940075"/>
            <a:ext cx="79497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편의점 </a:t>
            </a:r>
            <a:r>
              <a:rPr lang="en" sz="3500" b="1" dirty="0">
                <a:solidFill>
                  <a:srgbClr val="00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최적입지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선정을</a:t>
            </a:r>
            <a:r>
              <a:rPr lang="en" sz="3500" b="1" dirty="0"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 </a:t>
            </a:r>
            <a:r>
              <a:rPr lang="en" sz="35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Arial"/>
                <a:sym typeface="Arial"/>
              </a:rPr>
              <a:t>위한 상권 분석</a:t>
            </a:r>
            <a:endParaRPr sz="35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Arial"/>
              <a:sym typeface="Arial"/>
            </a:endParaRPr>
          </a:p>
        </p:txBody>
      </p:sp>
      <p:sp>
        <p:nvSpPr>
          <p:cNvPr id="214" name="Google Shape;214;p1"/>
          <p:cNvSpPr txBox="1">
            <a:spLocks noGrp="1"/>
          </p:cNvSpPr>
          <p:nvPr>
            <p:ph type="subTitle" idx="1"/>
          </p:nvPr>
        </p:nvSpPr>
        <p:spPr>
          <a:xfrm>
            <a:off x="4822116" y="-3081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 dirty="0">
                <a:solidFill>
                  <a:srgbClr val="1155CC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UI 전문가 양성 과정 프로젝트</a:t>
            </a:r>
            <a:endParaRPr sz="2000" b="1" dirty="0">
              <a:solidFill>
                <a:srgbClr val="1155CC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15" name="Google Shape;215;p1"/>
          <p:cNvSpPr txBox="1"/>
          <p:nvPr/>
        </p:nvSpPr>
        <p:spPr>
          <a:xfrm>
            <a:off x="4514611" y="4269349"/>
            <a:ext cx="46335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dirty="0"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윤석진 </a:t>
            </a:r>
            <a:r>
              <a:rPr lang="en" sz="16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왕성준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endParaRPr sz="1600" b="1" i="0" u="none" strike="noStrike" cap="none" dirty="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16" name="Google Shape;216;p1"/>
          <p:cNvSpPr txBox="1"/>
          <p:nvPr/>
        </p:nvSpPr>
        <p:spPr>
          <a:xfrm>
            <a:off x="2320192" y="2898155"/>
            <a:ext cx="75564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서울시 편의점 </a:t>
            </a:r>
            <a:r>
              <a:rPr lang="ko-KR" altLang="en-US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생</a:t>
            </a:r>
            <a:r>
              <a:rPr lang="ko-KR" altLang="en-US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존</a:t>
            </a:r>
            <a:r>
              <a:rPr lang="en" sz="2000" b="1" dirty="0" smtClean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률 </a:t>
            </a:r>
            <a:r>
              <a:rPr lang="en" sz="2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예측</a:t>
            </a:r>
            <a:r>
              <a:rPr lang="en" sz="2000" b="1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을 통한 상권분석</a:t>
            </a:r>
            <a:endParaRPr sz="2000" b="1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d5b94258c_2_51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82" name="Google Shape;382;gad5b94258c_2_51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83" name="Google Shape;383;gad5b94258c_2_513"/>
          <p:cNvSpPr txBox="1">
            <a:spLocks noGrp="1"/>
          </p:cNvSpPr>
          <p:nvPr>
            <p:ph type="subTitle" idx="4294967295"/>
          </p:nvPr>
        </p:nvSpPr>
        <p:spPr>
          <a:xfrm>
            <a:off x="549412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1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4" name="Google Shape;384;gad5b94258c_2_51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ad5b94258c_2_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300" y="993075"/>
            <a:ext cx="3367075" cy="27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ad5b94258c_2_513"/>
          <p:cNvSpPr/>
          <p:nvPr/>
        </p:nvSpPr>
        <p:spPr>
          <a:xfrm>
            <a:off x="1859625" y="4055450"/>
            <a:ext cx="5315700" cy="627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또한 각 시군구마다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 매출액과 평균 임대료도 </a:t>
            </a:r>
            <a:r>
              <a:rPr lang="en" b="1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다르다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는 것을 알 수 있음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387" name="Google Shape;387;gad5b94258c_2_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" y="1085850"/>
            <a:ext cx="5398149" cy="26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d5b94258c_2_258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93" name="Google Shape;393;gad5b94258c_2_258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포괄적인 데이터 탐색분석 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95" name="Google Shape;395;gad5b94258c_2_258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gad5b94258c_2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743225"/>
            <a:ext cx="3974176" cy="36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ad5b94258c_2_258" descr="https://lh4.googleusercontent.com/m2CMrCwaDukrq16oV_dqEJxEU0hTIw_QBORzbSqOzlGm7s2swxZN8EDgMUiHDbeV7XZURdq4EvZyp0rRdhetDypSrMu7WbaCN3Z9_m1eVSmlzD7yzNXXBoaL1jo3RZP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2575" y="743235"/>
            <a:ext cx="4043684" cy="3074692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398" name="Google Shape;398;gad5b94258c_2_258"/>
          <p:cNvSpPr/>
          <p:nvPr/>
        </p:nvSpPr>
        <p:spPr>
          <a:xfrm>
            <a:off x="5163850" y="3725799"/>
            <a:ext cx="3541911" cy="1151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독립변수간 상관관계와 종속변수 (생존률)과 독립변수의 상관관계를 고려하여 </a:t>
            </a:r>
            <a:r>
              <a:rPr lang="en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후진 제거법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으로 변수선정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9" name="Google Shape;399;gad5b94258c_2_258"/>
          <p:cNvSpPr/>
          <p:nvPr/>
        </p:nvSpPr>
        <p:spPr>
          <a:xfrm>
            <a:off x="4351300" y="2177250"/>
            <a:ext cx="3537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ad5b94258c_2_258"/>
          <p:cNvSpPr/>
          <p:nvPr/>
        </p:nvSpPr>
        <p:spPr>
          <a:xfrm rot="-5400000">
            <a:off x="4261500" y="3987850"/>
            <a:ext cx="5331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gad5b94258c_2_258"/>
          <p:cNvSpPr/>
          <p:nvPr/>
        </p:nvSpPr>
        <p:spPr>
          <a:xfrm>
            <a:off x="466088" y="3678100"/>
            <a:ext cx="3461100" cy="12465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히트맵을 통하여 각 </a:t>
            </a:r>
            <a:r>
              <a:rPr lang="en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Feature) 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간의 관계를 파악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비슷한 인구데이터이다 보니 상관관계가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너무 강해 다중공선성이 발생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2e4ccf529_0_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07" name="Google Shape;407;ga2e4ccf529_0_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분석과정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09" name="Google Shape;409;ga2e4ccf529_0_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ga2e4ccf52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3787"/>
            <a:ext cx="3915925" cy="14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a2e4ccf52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75" y="2186087"/>
            <a:ext cx="3867150" cy="13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a2e4ccf52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575" y="790088"/>
            <a:ext cx="3911750" cy="26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a2e4ccf529_0_6"/>
          <p:cNvSpPr/>
          <p:nvPr/>
        </p:nvSpPr>
        <p:spPr>
          <a:xfrm>
            <a:off x="1388250" y="3628274"/>
            <a:ext cx="6286200" cy="369125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 smtClean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4" name="Google Shape;414;ga2e4ccf529_0_6"/>
          <p:cNvSpPr/>
          <p:nvPr/>
        </p:nvSpPr>
        <p:spPr>
          <a:xfrm>
            <a:off x="4461150" y="2119950"/>
            <a:ext cx="353700" cy="45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a2e4ccf529_0_6"/>
          <p:cNvSpPr/>
          <p:nvPr/>
        </p:nvSpPr>
        <p:spPr>
          <a:xfrm>
            <a:off x="299535" y="4014100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생존률= = NaN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6" name="Google Shape;416;ga2e4ccf529_0_6"/>
          <p:cNvSpPr/>
          <p:nvPr/>
        </p:nvSpPr>
        <p:spPr>
          <a:xfrm>
            <a:off x="2484685" y="4031100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처음부터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해당 상권에 </a:t>
            </a:r>
            <a:r>
              <a:rPr lang="en" b="1" dirty="0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편의점이 없는 경우</a:t>
            </a:r>
            <a:endParaRPr b="1" dirty="0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7" name="Google Shape;417;ga2e4ccf529_0_6"/>
          <p:cNvSpPr/>
          <p:nvPr/>
        </p:nvSpPr>
        <p:spPr>
          <a:xfrm>
            <a:off x="299535" y="435922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 = = 0 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8" name="Google Shape;418;ga2e4ccf529_0_6"/>
          <p:cNvSpPr/>
          <p:nvPr/>
        </p:nvSpPr>
        <p:spPr>
          <a:xfrm>
            <a:off x="2484685" y="4369587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과거 해당상권에 편의점이 있었지만 </a:t>
            </a:r>
            <a:r>
              <a:rPr lang="en" b="1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현재 없는 경우</a:t>
            </a:r>
            <a:endParaRPr b="1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9" name="Google Shape;419;ga2e4ccf529_0_6"/>
          <p:cNvSpPr/>
          <p:nvPr/>
        </p:nvSpPr>
        <p:spPr>
          <a:xfrm>
            <a:off x="299535" y="470427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 = = 1  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0" name="Google Shape;420;ga2e4ccf529_0_6"/>
          <p:cNvSpPr/>
          <p:nvPr/>
        </p:nvSpPr>
        <p:spPr>
          <a:xfrm>
            <a:off x="2484685" y="4704376"/>
            <a:ext cx="4246800" cy="2916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highlight>
                  <a:srgbClr val="CC4125"/>
                </a:highlight>
                <a:latin typeface="Impact"/>
                <a:ea typeface="Impact"/>
                <a:cs typeface="Impact"/>
                <a:sym typeface="Impact"/>
              </a:rPr>
              <a:t>폐업 편의점이 없는 경우</a:t>
            </a:r>
            <a:endParaRPr b="1">
              <a:solidFill>
                <a:srgbClr val="FFFFFF"/>
              </a:solidFill>
              <a:highlight>
                <a:srgbClr val="CC4125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21" name="Google Shape;421;ga2e4ccf529_0_6"/>
          <p:cNvSpPr/>
          <p:nvPr/>
        </p:nvSpPr>
        <p:spPr>
          <a:xfrm rot="-5400000">
            <a:off x="1799623" y="4125263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88250" y="3621755"/>
            <a:ext cx="6286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3"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예측해야 될  종속변수</a:t>
            </a:r>
            <a:r>
              <a:rPr lang="ko-KR" altLang="en-US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‘ </a:t>
            </a:r>
            <a:r>
              <a:rPr lang="ko-KR" altLang="en-US" b="1" dirty="0" err="1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생존률</a:t>
            </a:r>
            <a:r>
              <a:rPr lang="ko-KR" altLang="en-US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’  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결측치와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이상치 확인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  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421;ga2e4ccf529_0_6"/>
          <p:cNvSpPr/>
          <p:nvPr/>
        </p:nvSpPr>
        <p:spPr>
          <a:xfrm rot="-5400000">
            <a:off x="6861385" y="3973137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C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15;ga2e4ccf529_0_6"/>
          <p:cNvSpPr/>
          <p:nvPr/>
        </p:nvSpPr>
        <p:spPr>
          <a:xfrm>
            <a:off x="7487735" y="4014099"/>
            <a:ext cx="1431300" cy="622037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결측치</a:t>
            </a:r>
            <a:r>
              <a:rPr lang="ko-KR" altLang="en-US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제거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" name="Google Shape;419;ga2e4ccf529_0_6"/>
          <p:cNvSpPr/>
          <p:nvPr/>
        </p:nvSpPr>
        <p:spPr>
          <a:xfrm>
            <a:off x="7486138" y="4707125"/>
            <a:ext cx="1431300" cy="2991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추후 제거</a:t>
            </a:r>
            <a:endParaRPr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" name="Google Shape;421;ga2e4ccf529_0_6"/>
          <p:cNvSpPr/>
          <p:nvPr/>
        </p:nvSpPr>
        <p:spPr>
          <a:xfrm rot="-5400000">
            <a:off x="6861385" y="4470677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 dirty="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5b94258c_2_48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방법-스케일링</a:t>
            </a:r>
            <a:endParaRPr/>
          </a:p>
        </p:txBody>
      </p:sp>
      <p:pic>
        <p:nvPicPr>
          <p:cNvPr id="427" name="Google Shape;427;gad5b94258c_2_4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788" y="668650"/>
            <a:ext cx="8526468" cy="15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ad5b94258c_2_4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713" y="3377900"/>
            <a:ext cx="8460626" cy="152673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ad5b94258c_2_480"/>
          <p:cNvSpPr/>
          <p:nvPr/>
        </p:nvSpPr>
        <p:spPr>
          <a:xfrm>
            <a:off x="1187624" y="2355726"/>
            <a:ext cx="6961500" cy="8640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인구수가 다른 변수들에 비해 단위가 지나치게 크므로</a:t>
            </a:r>
            <a:endParaRPr sz="20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MinMax Scaler</a:t>
            </a:r>
            <a:r>
              <a:rPr lang="en" sz="20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을 이용하여 스케일을 조정</a:t>
            </a:r>
            <a:endParaRPr sz="2000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0" name="Google Shape;430;gad5b94258c_2_48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2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EDA 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및</a:t>
            </a:r>
            <a:r>
              <a:rPr lang="en" sz="2000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Data Preprocessing</a:t>
            </a: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(데이터전처리)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32" name="Google Shape;432;gad5b94258c_2_48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d5b94258c_2_27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38" name="Google Shape;438;gad5b94258c_2_27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 (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선행연구를 고려한 사전변수 선정과정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40" name="Google Shape;440;gad5b94258c_2_27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gad5b94258c_2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981076"/>
            <a:ext cx="3552998" cy="2527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ad5b94258c_2_272"/>
          <p:cNvSpPr/>
          <p:nvPr/>
        </p:nvSpPr>
        <p:spPr>
          <a:xfrm>
            <a:off x="4197300" y="1888200"/>
            <a:ext cx="4758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ad5b94258c_2_272"/>
          <p:cNvSpPr/>
          <p:nvPr/>
        </p:nvSpPr>
        <p:spPr>
          <a:xfrm>
            <a:off x="1032325" y="3565475"/>
            <a:ext cx="3728700" cy="5049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귀무가설 : 매출이 높은 상권들과 낮은 상권들과 영향을 받는 독립변수는 </a:t>
            </a:r>
            <a:r>
              <a:rPr lang="en" b="1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같다.</a:t>
            </a:r>
            <a:endParaRPr b="1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5" name="Google Shape;445;gad5b94258c_2_272"/>
          <p:cNvSpPr/>
          <p:nvPr/>
        </p:nvSpPr>
        <p:spPr>
          <a:xfrm>
            <a:off x="1032325" y="4127225"/>
            <a:ext cx="3728700" cy="5049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대립가설 : 매출이 높은 상권들과 낮은 상권들과 영향을 받는 독립변수는</a:t>
            </a:r>
            <a:r>
              <a:rPr lang="en" b="1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다르다.</a:t>
            </a:r>
            <a:endParaRPr b="1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6" name="Google Shape;446;gad5b94258c_2_272"/>
          <p:cNvSpPr/>
          <p:nvPr/>
        </p:nvSpPr>
        <p:spPr>
          <a:xfrm>
            <a:off x="5260932" y="3595425"/>
            <a:ext cx="3427956" cy="10143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highlight>
                <a:srgbClr val="FF0000"/>
              </a:highlight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가설검증을 위하여 </a:t>
            </a:r>
            <a:r>
              <a:rPr lang="en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당월 평균 매출 금액을 기준으로 클러스터링을 실시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하였다. 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981076"/>
            <a:ext cx="3846511" cy="244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99" y="701539"/>
            <a:ext cx="3079225" cy="246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1" name="Google Shape;451;gad5b94258c_2_322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452" name="Google Shape;452;gad5b94258c_2_322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클러스터링 확인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54" name="Google Shape;454;gad5b94258c_2_322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gad5b94258c_2_322"/>
          <p:cNvPicPr preferRelativeResize="0"/>
          <p:nvPr/>
        </p:nvPicPr>
        <p:blipFill rotWithShape="1">
          <a:blip r:embed="rId4">
            <a:alphaModFix/>
          </a:blip>
          <a:srcRect b="14922"/>
          <a:stretch/>
        </p:blipFill>
        <p:spPr>
          <a:xfrm>
            <a:off x="198350" y="701538"/>
            <a:ext cx="2559925" cy="273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ad5b94258c_2_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425" y="701550"/>
            <a:ext cx="2596951" cy="273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ad5b94258c_2_322"/>
          <p:cNvSpPr/>
          <p:nvPr/>
        </p:nvSpPr>
        <p:spPr>
          <a:xfrm>
            <a:off x="67475" y="701550"/>
            <a:ext cx="2748000" cy="2871600"/>
          </a:xfrm>
          <a:prstGeom prst="rect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ad5b94258c_2_322"/>
          <p:cNvSpPr/>
          <p:nvPr/>
        </p:nvSpPr>
        <p:spPr>
          <a:xfrm>
            <a:off x="2815425" y="701550"/>
            <a:ext cx="2671800" cy="2871600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ad5b94258c_2_322"/>
          <p:cNvSpPr/>
          <p:nvPr/>
        </p:nvSpPr>
        <p:spPr>
          <a:xfrm>
            <a:off x="1676400" y="2004345"/>
            <a:ext cx="348550" cy="1490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ad5b94258c_2_322"/>
          <p:cNvSpPr/>
          <p:nvPr/>
        </p:nvSpPr>
        <p:spPr>
          <a:xfrm>
            <a:off x="4329060" y="1909400"/>
            <a:ext cx="331100" cy="1558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ad5b94258c_2_322"/>
          <p:cNvSpPr/>
          <p:nvPr/>
        </p:nvSpPr>
        <p:spPr>
          <a:xfrm>
            <a:off x="626875" y="3756550"/>
            <a:ext cx="1698600" cy="1014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상권1 의 경우 </a:t>
            </a:r>
            <a:endParaRPr lang="en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모든 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독립변수와 유의하지 않음.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P-value &lt; 0.05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)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2" name="Google Shape;462;gad5b94258c_2_322"/>
          <p:cNvSpPr/>
          <p:nvPr/>
        </p:nvSpPr>
        <p:spPr>
          <a:xfrm>
            <a:off x="3156000" y="3756575"/>
            <a:ext cx="2138700" cy="10143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상권2의 경우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대체적으로 독립변수와 유의한 결과가 나타남.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( </a:t>
            </a:r>
            <a:r>
              <a:rPr lang="en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P-value &gt; 0.05</a:t>
            </a:r>
            <a:r>
              <a:rPr lang="en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)</a:t>
            </a:r>
            <a:endParaRPr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63" name="Google Shape;463;gad5b94258c_2_322"/>
          <p:cNvSpPr/>
          <p:nvPr/>
        </p:nvSpPr>
        <p:spPr>
          <a:xfrm>
            <a:off x="5832625" y="3280150"/>
            <a:ext cx="2997000" cy="14907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/>
            </a:r>
            <a:br>
              <a:rPr lang="en-US" altLang="ko-KR" b="1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</a:br>
            <a:r>
              <a:rPr lang="ko-KR" altLang="en-US" b="1" dirty="0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이상치를 </a:t>
            </a:r>
            <a:r>
              <a:rPr lang="ko-KR" altLang="en-US" b="1" dirty="0" err="1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제거전</a:t>
            </a:r>
            <a:r>
              <a:rPr lang="ko-KR" altLang="en-US" b="1" dirty="0" smtClean="0">
                <a:solidFill>
                  <a:srgbClr val="C000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b="1" dirty="0" smtClean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매출이 </a:t>
            </a: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높은 상권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은 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관광지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와 같은 </a:t>
            </a:r>
            <a:r>
              <a:rPr lang="en" b="1" dirty="0">
                <a:solidFill>
                  <a:srgbClr val="FFFF00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특수입지</a:t>
            </a: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이므로 다른 독립변수에 영향을 받지 않을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 가능성이 크다고 </a:t>
            </a:r>
            <a:r>
              <a:rPr lang="en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해석</a:t>
            </a:r>
            <a:r>
              <a:rPr lang="ko-KR" altLang="en-US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할 </a:t>
            </a:r>
            <a:r>
              <a:rPr lang="ko-KR" altLang="en-US" b="1" dirty="0" err="1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수있다</a:t>
            </a:r>
            <a:r>
              <a:rPr lang="en-US" altLang="ko-KR" b="1" dirty="0" smtClean="0">
                <a:solidFill>
                  <a:schemeClr val="lt1"/>
                </a:solidFill>
                <a:latin typeface="Impact" pitchFamily="34" charset="0"/>
                <a:ea typeface="LG Smart UI Bold" pitchFamily="50" charset="-127"/>
                <a:cs typeface="Impact"/>
                <a:sym typeface="Impact"/>
              </a:rPr>
              <a:t>.</a:t>
            </a: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Impact" pitchFamily="34" charset="0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8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0" name="Google Shape;496;gad5b94258c_2_407"/>
          <p:cNvSpPr/>
          <p:nvPr/>
        </p:nvSpPr>
        <p:spPr>
          <a:xfrm>
            <a:off x="5751210" y="807720"/>
            <a:ext cx="1259172" cy="1324802"/>
          </a:xfrm>
          <a:prstGeom prst="ellipse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8;gad5b94258c_2_322"/>
          <p:cNvSpPr/>
          <p:nvPr/>
        </p:nvSpPr>
        <p:spPr>
          <a:xfrm>
            <a:off x="5994751" y="2005624"/>
            <a:ext cx="2671800" cy="488656"/>
          </a:xfrm>
          <a:prstGeom prst="rect">
            <a:avLst/>
          </a:prstGeom>
          <a:solidFill>
            <a:srgbClr val="9FC5E8">
              <a:alpha val="373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50" y="935036"/>
            <a:ext cx="3934050" cy="388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 </a:t>
            </a:r>
            <a:r>
              <a:rPr lang="ko-KR" altLang="en-US" sz="2000" b="1" dirty="0" err="1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클러스터링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확인</a:t>
            </a: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ad5b94258c_2_407"/>
          <p:cNvSpPr/>
          <p:nvPr/>
        </p:nvSpPr>
        <p:spPr>
          <a:xfrm>
            <a:off x="4200" y="1084138"/>
            <a:ext cx="2042350" cy="2148800"/>
          </a:xfrm>
          <a:prstGeom prst="ellipse">
            <a:avLst/>
          </a:prstGeom>
          <a:solidFill>
            <a:schemeClr val="tx1">
              <a:alpha val="19880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ad5b94258c_2_407"/>
          <p:cNvSpPr/>
          <p:nvPr/>
        </p:nvSpPr>
        <p:spPr>
          <a:xfrm>
            <a:off x="6818150" y="941550"/>
            <a:ext cx="2209010" cy="40779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또한 도로명별 </a:t>
            </a:r>
            <a:endParaRPr lang="en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평균매출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과 편의점수가</a:t>
            </a:r>
            <a:endParaRPr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가장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많았</a:t>
            </a:r>
            <a:r>
              <a:rPr lang="ko-KR" altLang="en-US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던</a:t>
            </a: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1 </a:t>
            </a: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에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생존률을 확인해보니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43% 상권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들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이 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독립변수와 상관없이</a:t>
            </a: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생존률이 100%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이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대부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분</a:t>
            </a:r>
            <a:r>
              <a:rPr lang="en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그러므로 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실증분석을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위해 </a:t>
            </a: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생존률이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100%</a:t>
            </a: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인 상권들을 </a:t>
            </a:r>
            <a:endParaRPr lang="en-US" altLang="ko-KR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13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분석대상에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제외</a:t>
            </a:r>
            <a:endParaRPr lang="ko-KR" altLang="en-US"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04" name="Google Shape;504;gad5b94258c_2_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300" y="1146950"/>
            <a:ext cx="1875625" cy="3600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5" name="Google Shape;505;gad5b94258c_2_407"/>
          <p:cNvSpPr/>
          <p:nvPr/>
        </p:nvSpPr>
        <p:spPr>
          <a:xfrm>
            <a:off x="4877625" y="1456975"/>
            <a:ext cx="1133400" cy="52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ad5b94258c_2_407"/>
          <p:cNvSpPr/>
          <p:nvPr/>
        </p:nvSpPr>
        <p:spPr>
          <a:xfrm>
            <a:off x="4877625" y="3895375"/>
            <a:ext cx="1133400" cy="525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ad5b94258c_2_407"/>
          <p:cNvSpPr/>
          <p:nvPr/>
        </p:nvSpPr>
        <p:spPr>
          <a:xfrm>
            <a:off x="4877625" y="2295175"/>
            <a:ext cx="1133400" cy="144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ad5b94258c_2_407"/>
          <p:cNvSpPr/>
          <p:nvPr/>
        </p:nvSpPr>
        <p:spPr>
          <a:xfrm>
            <a:off x="4877625" y="4559250"/>
            <a:ext cx="1133400" cy="204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ad5b94258c_2_407"/>
          <p:cNvSpPr/>
          <p:nvPr/>
        </p:nvSpPr>
        <p:spPr>
          <a:xfrm>
            <a:off x="6053925" y="2728038"/>
            <a:ext cx="947700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ad5b94258c_2_407"/>
          <p:cNvSpPr txBox="1"/>
          <p:nvPr/>
        </p:nvSpPr>
        <p:spPr>
          <a:xfrm>
            <a:off x="7103025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( 제 1상권 )</a:t>
            </a:r>
            <a:endParaRPr/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5" y="1116687"/>
            <a:ext cx="3332165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" name="Google Shape;491;gad5b94258c_2_40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ad5b94258c_2_40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과정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모델링 과정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94" name="Google Shape;494;gad5b94258c_2_40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4" name="Google Shape;503;gad5b94258c_2_407"/>
          <p:cNvSpPr/>
          <p:nvPr/>
        </p:nvSpPr>
        <p:spPr>
          <a:xfrm>
            <a:off x="71436" y="4241800"/>
            <a:ext cx="8786813" cy="777638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클러스터링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후 </a:t>
            </a:r>
            <a:r>
              <a:rPr lang="ko-KR" altLang="en-US" sz="1300" b="1" dirty="0" err="1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후진제거법</a:t>
            </a:r>
            <a:endParaRPr lang="en-US" altLang="ko-KR" sz="1300" b="1" dirty="0" smtClean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b="1" dirty="0" smtClean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</a:pP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클러스터링을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통해 매출과 점포수로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개의 </a:t>
            </a:r>
            <a:r>
              <a:rPr lang="ko-KR" altLang="en-US" sz="1300" b="1" dirty="0" err="1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상권별로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독립변수의 </a:t>
            </a:r>
            <a:r>
              <a:rPr lang="en-US" altLang="ko-KR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VIF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를 확인하여 </a:t>
            </a:r>
            <a:r>
              <a:rPr lang="ko-KR" altLang="en-US" sz="1300" b="1" dirty="0" err="1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다중공선성이</a:t>
            </a:r>
            <a:r>
              <a:rPr lang="ko-KR" altLang="en-US" sz="13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높은 변수 제거</a:t>
            </a:r>
            <a:r>
              <a:rPr lang="en-US" altLang="ko-KR" sz="13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그리고 </a:t>
            </a:r>
            <a:r>
              <a:rPr lang="ko-KR" altLang="en-US" sz="13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유의확률이 높은 변수를 순차적으로 제거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하</a:t>
            </a:r>
            <a:r>
              <a:rPr lang="ko-KR" altLang="en-US" sz="13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며</a:t>
            </a:r>
            <a:r>
              <a:rPr lang="ko-KR" altLang="en-US" sz="13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altLang="ko-KR" sz="1300" b="1" i="1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altLang="ko-KR" sz="1300" b="1" i="1" baseline="30000" dirty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2 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과 수정된 </a:t>
            </a:r>
            <a:r>
              <a:rPr lang="en" altLang="ko-KR" sz="1300" b="1" i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altLang="ko-KR" sz="1300" b="1" i="1" baseline="30000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</a:rPr>
              <a:t>2</a:t>
            </a:r>
            <a:r>
              <a:rPr lang="ko-KR" altLang="en-US" sz="13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이 최소화 되는 시점에서 독립 변수를 선정 </a:t>
            </a:r>
            <a:endParaRPr sz="1300" b="1" dirty="0">
              <a:solidFill>
                <a:srgbClr val="FFFF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859770"/>
            <a:ext cx="2692400" cy="161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800100"/>
            <a:ext cx="2635250" cy="17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06" y="2616861"/>
            <a:ext cx="2522245" cy="14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2616860"/>
            <a:ext cx="2584450" cy="1422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Google Shape;509;gad5b94258c_2_407"/>
          <p:cNvSpPr/>
          <p:nvPr/>
        </p:nvSpPr>
        <p:spPr>
          <a:xfrm>
            <a:off x="5711051" y="3075450"/>
            <a:ext cx="702449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ad5b94258c_2_407"/>
          <p:cNvSpPr/>
          <p:nvPr/>
        </p:nvSpPr>
        <p:spPr>
          <a:xfrm>
            <a:off x="2832099" y="2240638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09;gad5b94258c_2_407"/>
          <p:cNvSpPr/>
          <p:nvPr/>
        </p:nvSpPr>
        <p:spPr>
          <a:xfrm>
            <a:off x="5711051" y="1475250"/>
            <a:ext cx="702449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09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5" name="Google Shape;515;gad5b94258c_2_367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ad5b94258c_2_36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Ⅲ. 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</a:t>
            </a:r>
            <a:r>
              <a: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과</a:t>
            </a:r>
            <a:r>
              <a:rPr lang="en-US" altLang="ko-KR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: OLS </a:t>
            </a:r>
            <a:r>
              <a:rPr lang="ko-KR" altLang="en-US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결과</a:t>
            </a:r>
            <a:endParaRPr lang="ko-KR" altLang="en-US"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0" y="5064047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362834" y="1009650"/>
            <a:ext cx="1096122" cy="1308100"/>
          </a:xfrm>
          <a:prstGeom prst="ellipse">
            <a:avLst/>
          </a:prstGeom>
          <a:solidFill>
            <a:srgbClr val="FFA26E">
              <a:alpha val="2229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494685"/>
            <a:ext cx="1359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43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한강대로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88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sz="900" dirty="0" smtClean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서울 노원구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노원역</a:t>
            </a:r>
            <a:r>
              <a:rPr lang="en-US" altLang="ko-KR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_3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노량진 중앙시장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독산동 우시장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풍납시</a:t>
            </a: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장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강남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마이스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외</a:t>
            </a:r>
            <a:r>
              <a:rPr lang="en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 57</a:t>
            </a:r>
            <a:r>
              <a:rPr lang="ko-KR" altLang="en-US" sz="900" dirty="0" smtClean="0">
                <a:solidFill>
                  <a:srgbClr val="C00000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C0000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매출금액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평균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유동인구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상주인구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  지하철역 수 </a:t>
            </a: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(-)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 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1상권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0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rgbClr val="C00000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1009650"/>
            <a:ext cx="3179318" cy="38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21717" y="2047240"/>
            <a:ext cx="2875533" cy="524510"/>
          </a:xfrm>
          <a:prstGeom prst="ellipse">
            <a:avLst/>
          </a:prstGeom>
          <a:solidFill>
            <a:srgbClr val="FFFF0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449812"/>
            <a:ext cx="1359000" cy="133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계동길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난계로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27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명륜길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북촌로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육곡로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16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신정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동골목시장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이태원 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동대문 패션타운 </a:t>
            </a:r>
            <a:r>
              <a:rPr lang="ko-KR" altLang="en-US" sz="900" dirty="0" err="1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관광특구</a:t>
            </a:r>
            <a:endParaRPr lang="en-US" altLang="ko-KR" sz="900" dirty="0" smtClean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외 </a:t>
            </a:r>
            <a:r>
              <a:rPr lang="en-US" altLang="ko-KR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336</a:t>
            </a:r>
            <a:r>
              <a:rPr lang="ko-KR" altLang="en-US" sz="900" dirty="0" smtClean="0">
                <a:solidFill>
                  <a:srgbClr val="EFAF0F"/>
                </a:solidFill>
                <a:latin typeface="LG Smart UI Bold" pitchFamily="50" charset="-127"/>
                <a:ea typeface="LG Smart UI Bold" pitchFamily="50" charset="-127"/>
              </a:rPr>
              <a:t>개 상권</a:t>
            </a:r>
            <a:endParaRPr lang="en-US" altLang="ko-KR" sz="900" dirty="0">
              <a:solidFill>
                <a:srgbClr val="EFAF0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150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85%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1100"/>
            </a:pP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24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OLS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20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chemeClr val="accent6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88" y="968962"/>
            <a:ext cx="3159712" cy="385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82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"/>
          <p:cNvSpPr/>
          <p:nvPr/>
        </p:nvSpPr>
        <p:spPr>
          <a:xfrm>
            <a:off x="0" y="-33818"/>
            <a:ext cx="9144000" cy="2888822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b="1" dirty="0" smtClean="0">
                <a:solidFill>
                  <a:srgbClr val="AC9D82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674007" y="2074463"/>
            <a:ext cx="72635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b="1" dirty="0" smtClean="0">
                <a:solidFill>
                  <a:srgbClr val="FFFFFF"/>
                </a:solidFill>
                <a:latin typeface="Impact" pitchFamily="34" charset="0"/>
              </a:rPr>
              <a:t>01         02         03          04</a:t>
            </a:r>
            <a:endParaRPr lang="ko-KR" altLang="en-US" sz="6000" dirty="0"/>
          </a:p>
        </p:txBody>
      </p:sp>
      <p:sp>
        <p:nvSpPr>
          <p:cNvPr id="224" name="Google Shape;224;p2"/>
          <p:cNvSpPr/>
          <p:nvPr/>
        </p:nvSpPr>
        <p:spPr>
          <a:xfrm>
            <a:off x="0" y="50897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"/>
          <p:cNvSpPr txBox="1">
            <a:spLocks noGrp="1"/>
          </p:cNvSpPr>
          <p:nvPr>
            <p:ph type="title"/>
          </p:nvPr>
        </p:nvSpPr>
        <p:spPr>
          <a:xfrm>
            <a:off x="302631" y="315115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 sz="4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목차</a:t>
            </a:r>
            <a:endParaRPr sz="48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35" name="Google Shape;235;p2"/>
          <p:cNvSpPr txBox="1">
            <a:spLocks noGrp="1"/>
          </p:cNvSpPr>
          <p:nvPr>
            <p:ph type="subTitle" idx="4294967295"/>
          </p:nvPr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UI 전문가 양성 과정 프로젝트</a:t>
            </a:r>
            <a:endParaRPr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0154" y="3157541"/>
            <a:ext cx="12618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AC9D82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프로젝트 개요</a:t>
            </a:r>
            <a:endParaRPr lang="ko-KR" altLang="en-US" sz="1600" b="1" dirty="0">
              <a:solidFill>
                <a:srgbClr val="AC9D82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007" y="3625475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주제선정 배경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93631" y="315754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EE5A34"/>
              </a:buClr>
              <a:buSzPts val="2400"/>
            </a:pPr>
            <a:r>
              <a:rPr lang="ko-KR" altLang="en-US" sz="1600" b="1" dirty="0">
                <a:solidFill>
                  <a:srgbClr val="EE5A34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54026" y="315753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DA9B3F"/>
              </a:buClr>
              <a:buSzPts val="2400"/>
            </a:pPr>
            <a:r>
              <a:rPr lang="ko-KR" altLang="en-US" sz="1600" b="1" dirty="0">
                <a:solidFill>
                  <a:srgbClr val="DA9B3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분석 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18933" y="3157538"/>
            <a:ext cx="524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9F85AC"/>
              </a:buClr>
              <a:buSzPts val="2400"/>
            </a:pPr>
            <a:r>
              <a:rPr lang="ko-KR" altLang="en-US" sz="1600" b="1" dirty="0">
                <a:solidFill>
                  <a:srgbClr val="9F85AC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결론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3631" y="362547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사용데이터 설명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포괄적인 데이터 탐색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4026" y="3625476"/>
            <a:ext cx="1276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모델링과정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모델링결과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측정 결과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최적의 시스템</a:t>
            </a:r>
            <a:endParaRPr lang="ko-KR" altLang="en-US" sz="1200" b="1"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18933" y="3625476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활용방안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b="1" dirty="0" smtClean="0">
                <a:latin typeface="LG Smart UI Bold" pitchFamily="50" charset="-127"/>
                <a:ea typeface="LG Smart UI Bold" pitchFamily="50" charset="-127"/>
              </a:rPr>
              <a:t>시사점 및 한계점</a:t>
            </a:r>
            <a:endParaRPr lang="en-US" altLang="ko-KR" sz="1200" b="1" dirty="0" smtClean="0">
              <a:latin typeface="LG Smart UI Bold" pitchFamily="50" charset="-127"/>
              <a:ea typeface="LG Smart UI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1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835174"/>
            <a:ext cx="3332165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322545" y="3336509"/>
            <a:ext cx="2116615" cy="1492441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8" name="Google Shape;518;gad5b94258c_2_36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ad5b94258c_2_367"/>
          <p:cNvSpPr/>
          <p:nvPr/>
        </p:nvSpPr>
        <p:spPr>
          <a:xfrm>
            <a:off x="518095" y="2413000"/>
            <a:ext cx="1832420" cy="468630"/>
          </a:xfrm>
          <a:prstGeom prst="ellipse">
            <a:avLst/>
          </a:prstGeom>
          <a:solidFill>
            <a:srgbClr val="00B050">
              <a:alpha val="1215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ad5b94258c_2_367"/>
          <p:cNvSpPr/>
          <p:nvPr/>
        </p:nvSpPr>
        <p:spPr>
          <a:xfrm>
            <a:off x="1505425" y="3534977"/>
            <a:ext cx="1359000" cy="1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돈문화로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11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가길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백석동길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성균관로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5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옥인길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종로</a:t>
            </a:r>
            <a:r>
              <a:rPr lang="en-US" altLang="ko-KR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24</a:t>
            </a: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새마을시장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암사종합시장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 err="1" smtClean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잠실관광특구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00B050"/>
                </a:solidFill>
                <a:latin typeface="LG Smart UI Bold" pitchFamily="50" charset="-127"/>
                <a:ea typeface="LG Smart UI Bold" pitchFamily="50" charset="-127"/>
              </a:rPr>
              <a:t>외</a:t>
            </a:r>
            <a:endParaRPr lang="en-US" altLang="ko-KR" sz="900" dirty="0" smtClean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sz="900" dirty="0">
              <a:solidFill>
                <a:srgbClr val="00B050"/>
              </a:solidFill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522" name="Google Shape;522;gad5b94258c_2_367"/>
          <p:cNvSpPr/>
          <p:nvPr/>
        </p:nvSpPr>
        <p:spPr>
          <a:xfrm>
            <a:off x="6818150" y="941550"/>
            <a:ext cx="2111400" cy="407790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i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R</a:t>
            </a:r>
            <a:r>
              <a:rPr lang="en" sz="1600" b="1" i="1" baseline="30000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</a:rPr>
              <a:t>2  </a:t>
            </a:r>
            <a:r>
              <a:rPr lang="en" sz="16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상관계수= </a:t>
            </a:r>
            <a:r>
              <a:rPr lang="en" sz="16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90%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월 매출 금액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일반 편의점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프랜차이즈 </a:t>
            </a:r>
            <a:r>
              <a:rPr lang="ko-KR" altLang="en-US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총 상주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algn="ctr">
              <a:lnSpc>
                <a:spcPct val="90000"/>
              </a:lnSpc>
            </a:pPr>
            <a:r>
              <a:rPr lang="ko-KR" altLang="en-US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↓</a:t>
            </a:r>
            <a:endParaRPr lang="en-US" altLang="ko-KR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60</a:t>
            </a:r>
            <a:r>
              <a:rPr lang="ko-KR" altLang="en-US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 이상 유동 인구수</a:t>
            </a:r>
            <a:endParaRPr lang="en-US" altLang="ko-KR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529" name="Google Shape;529;gad5b94258c_2_367"/>
          <p:cNvSpPr txBox="1"/>
          <p:nvPr/>
        </p:nvSpPr>
        <p:spPr>
          <a:xfrm>
            <a:off x="7088738" y="1200150"/>
            <a:ext cx="2412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 제 </a:t>
            </a:r>
            <a:r>
              <a:rPr lang="en" sz="24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3상권 </a:t>
            </a:r>
            <a:r>
              <a:rPr lang="en" sz="24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endParaRPr dirty="0">
              <a:latin typeface="LG Smart UI Bold" pitchFamily="50" charset="-127"/>
              <a:ea typeface="LG Smart UI Bold" pitchFamily="50" charset="-127"/>
            </a:endParaRPr>
          </a:p>
        </p:txBody>
      </p:sp>
      <p:sp>
        <p:nvSpPr>
          <p:cNvPr id="20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" name="Google Shape;498;gad5b94258c_2_407"/>
          <p:cNvSpPr/>
          <p:nvPr/>
        </p:nvSpPr>
        <p:spPr>
          <a:xfrm>
            <a:off x="362834" y="3223048"/>
            <a:ext cx="834600" cy="834900"/>
          </a:xfrm>
          <a:prstGeom prst="blockArc">
            <a:avLst>
              <a:gd name="adj1" fmla="val 2738786"/>
              <a:gd name="adj2" fmla="val 21599774"/>
              <a:gd name="adj3" fmla="val 8499"/>
            </a:avLst>
          </a:prstGeom>
          <a:solidFill>
            <a:srgbClr val="00B050"/>
          </a:solidFill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00;gad5b94258c_2_407"/>
          <p:cNvSpPr/>
          <p:nvPr/>
        </p:nvSpPr>
        <p:spPr>
          <a:xfrm>
            <a:off x="585661" y="3446000"/>
            <a:ext cx="388867" cy="388867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9662" y="1133"/>
                </a:moveTo>
                <a:cubicBezTo>
                  <a:pt x="11824" y="1133"/>
                  <a:pt x="13983" y="1975"/>
                  <a:pt x="15668" y="3657"/>
                </a:cubicBezTo>
                <a:cubicBezTo>
                  <a:pt x="19035" y="7027"/>
                  <a:pt x="19035" y="12302"/>
                  <a:pt x="15668" y="15668"/>
                </a:cubicBezTo>
                <a:cubicBezTo>
                  <a:pt x="13985" y="17352"/>
                  <a:pt x="11823" y="18193"/>
                  <a:pt x="9662" y="18193"/>
                </a:cubicBezTo>
                <a:cubicBezTo>
                  <a:pt x="7501" y="18193"/>
                  <a:pt x="5340" y="17352"/>
                  <a:pt x="3657" y="15668"/>
                </a:cubicBezTo>
                <a:cubicBezTo>
                  <a:pt x="290" y="12302"/>
                  <a:pt x="290" y="7024"/>
                  <a:pt x="3657" y="3657"/>
                </a:cubicBezTo>
                <a:cubicBezTo>
                  <a:pt x="5341" y="1975"/>
                  <a:pt x="7500" y="1133"/>
                  <a:pt x="9662" y="1133"/>
                </a:cubicBezTo>
                <a:close/>
                <a:moveTo>
                  <a:pt x="9662" y="1"/>
                </a:moveTo>
                <a:cubicBezTo>
                  <a:pt x="7117" y="1"/>
                  <a:pt x="4698" y="1015"/>
                  <a:pt x="2856" y="2857"/>
                </a:cubicBezTo>
                <a:cubicBezTo>
                  <a:pt x="1015" y="4699"/>
                  <a:pt x="0" y="7117"/>
                  <a:pt x="0" y="9663"/>
                </a:cubicBezTo>
                <a:cubicBezTo>
                  <a:pt x="0" y="12208"/>
                  <a:pt x="1015" y="14627"/>
                  <a:pt x="2856" y="16469"/>
                </a:cubicBezTo>
                <a:cubicBezTo>
                  <a:pt x="4698" y="18310"/>
                  <a:pt x="7117" y="19325"/>
                  <a:pt x="9662" y="19325"/>
                </a:cubicBezTo>
                <a:cubicBezTo>
                  <a:pt x="12208" y="19325"/>
                  <a:pt x="14626" y="18310"/>
                  <a:pt x="16468" y="16469"/>
                </a:cubicBezTo>
                <a:cubicBezTo>
                  <a:pt x="18310" y="14627"/>
                  <a:pt x="19324" y="12208"/>
                  <a:pt x="19324" y="9663"/>
                </a:cubicBezTo>
                <a:cubicBezTo>
                  <a:pt x="19324" y="7117"/>
                  <a:pt x="18310" y="4699"/>
                  <a:pt x="16468" y="2857"/>
                </a:cubicBezTo>
                <a:cubicBezTo>
                  <a:pt x="14626" y="1015"/>
                  <a:pt x="12208" y="1"/>
                  <a:pt x="966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01;gad5b94258c_2_407"/>
          <p:cNvSpPr/>
          <p:nvPr/>
        </p:nvSpPr>
        <p:spPr>
          <a:xfrm>
            <a:off x="688889" y="3493087"/>
            <a:ext cx="185751" cy="204002"/>
          </a:xfrm>
          <a:custGeom>
            <a:avLst/>
            <a:gdLst/>
            <a:ahLst/>
            <a:cxnLst/>
            <a:rect l="l" t="t" r="r" b="b"/>
            <a:pathLst>
              <a:path w="9231" h="10138" extrusionOk="0">
                <a:moveTo>
                  <a:pt x="4532" y="1133"/>
                </a:moveTo>
                <a:cubicBezTo>
                  <a:pt x="5450" y="1133"/>
                  <a:pt x="6326" y="1483"/>
                  <a:pt x="6936" y="2090"/>
                </a:cubicBezTo>
                <a:cubicBezTo>
                  <a:pt x="8261" y="3419"/>
                  <a:pt x="8261" y="5568"/>
                  <a:pt x="6936" y="6894"/>
                </a:cubicBezTo>
                <a:lnTo>
                  <a:pt x="6933" y="6894"/>
                </a:lnTo>
                <a:cubicBezTo>
                  <a:pt x="6688" y="7142"/>
                  <a:pt x="6404" y="7347"/>
                  <a:pt x="6096" y="7510"/>
                </a:cubicBezTo>
                <a:cubicBezTo>
                  <a:pt x="5595" y="7767"/>
                  <a:pt x="5275" y="8135"/>
                  <a:pt x="5154" y="8600"/>
                </a:cubicBezTo>
                <a:cubicBezTo>
                  <a:pt x="5079" y="8842"/>
                  <a:pt x="4856" y="9000"/>
                  <a:pt x="4614" y="9000"/>
                </a:cubicBezTo>
                <a:cubicBezTo>
                  <a:pt x="4566" y="9000"/>
                  <a:pt x="4517" y="8993"/>
                  <a:pt x="4469" y="8980"/>
                </a:cubicBezTo>
                <a:cubicBezTo>
                  <a:pt x="4176" y="8905"/>
                  <a:pt x="3995" y="8612"/>
                  <a:pt x="4058" y="8316"/>
                </a:cubicBezTo>
                <a:cubicBezTo>
                  <a:pt x="4254" y="7534"/>
                  <a:pt x="4765" y="6924"/>
                  <a:pt x="5574" y="6504"/>
                </a:cubicBezTo>
                <a:cubicBezTo>
                  <a:pt x="6936" y="5801"/>
                  <a:pt x="7220" y="3974"/>
                  <a:pt x="6136" y="2890"/>
                </a:cubicBezTo>
                <a:cubicBezTo>
                  <a:pt x="5690" y="2458"/>
                  <a:pt x="5113" y="2243"/>
                  <a:pt x="4535" y="2243"/>
                </a:cubicBezTo>
                <a:cubicBezTo>
                  <a:pt x="3958" y="2243"/>
                  <a:pt x="3380" y="2458"/>
                  <a:pt x="2935" y="2890"/>
                </a:cubicBezTo>
                <a:cubicBezTo>
                  <a:pt x="2506" y="3313"/>
                  <a:pt x="2268" y="3890"/>
                  <a:pt x="2268" y="4494"/>
                </a:cubicBezTo>
                <a:cubicBezTo>
                  <a:pt x="2268" y="4805"/>
                  <a:pt x="2014" y="5058"/>
                  <a:pt x="1703" y="5058"/>
                </a:cubicBezTo>
                <a:cubicBezTo>
                  <a:pt x="1389" y="5058"/>
                  <a:pt x="1135" y="4805"/>
                  <a:pt x="1135" y="4494"/>
                </a:cubicBezTo>
                <a:cubicBezTo>
                  <a:pt x="1132" y="3591"/>
                  <a:pt x="1492" y="2724"/>
                  <a:pt x="2132" y="2090"/>
                </a:cubicBezTo>
                <a:cubicBezTo>
                  <a:pt x="2739" y="1483"/>
                  <a:pt x="3614" y="1133"/>
                  <a:pt x="4532" y="1133"/>
                </a:cubicBezTo>
                <a:close/>
                <a:moveTo>
                  <a:pt x="4532" y="1"/>
                </a:moveTo>
                <a:cubicBezTo>
                  <a:pt x="3315" y="1"/>
                  <a:pt x="2150" y="469"/>
                  <a:pt x="1332" y="1290"/>
                </a:cubicBezTo>
                <a:cubicBezTo>
                  <a:pt x="477" y="2135"/>
                  <a:pt x="0" y="3289"/>
                  <a:pt x="3" y="4494"/>
                </a:cubicBezTo>
                <a:cubicBezTo>
                  <a:pt x="3" y="5430"/>
                  <a:pt x="764" y="6190"/>
                  <a:pt x="1703" y="6190"/>
                </a:cubicBezTo>
                <a:cubicBezTo>
                  <a:pt x="2639" y="6190"/>
                  <a:pt x="3400" y="5430"/>
                  <a:pt x="3400" y="4494"/>
                </a:cubicBezTo>
                <a:cubicBezTo>
                  <a:pt x="3400" y="3830"/>
                  <a:pt x="3944" y="3358"/>
                  <a:pt x="4535" y="3358"/>
                </a:cubicBezTo>
                <a:cubicBezTo>
                  <a:pt x="4731" y="3358"/>
                  <a:pt x="4933" y="3410"/>
                  <a:pt x="5121" y="3524"/>
                </a:cubicBezTo>
                <a:cubicBezTo>
                  <a:pt x="5876" y="3986"/>
                  <a:pt x="5837" y="5094"/>
                  <a:pt x="5052" y="5499"/>
                </a:cubicBezTo>
                <a:cubicBezTo>
                  <a:pt x="3959" y="6064"/>
                  <a:pt x="3234" y="6945"/>
                  <a:pt x="2959" y="8041"/>
                </a:cubicBezTo>
                <a:cubicBezTo>
                  <a:pt x="2742" y="8941"/>
                  <a:pt x="3288" y="9850"/>
                  <a:pt x="4185" y="10083"/>
                </a:cubicBezTo>
                <a:cubicBezTo>
                  <a:pt x="4327" y="10119"/>
                  <a:pt x="4470" y="10137"/>
                  <a:pt x="4611" y="10137"/>
                </a:cubicBezTo>
                <a:cubicBezTo>
                  <a:pt x="5356" y="10137"/>
                  <a:pt x="6039" y="9642"/>
                  <a:pt x="6247" y="8893"/>
                </a:cubicBezTo>
                <a:cubicBezTo>
                  <a:pt x="6262" y="8832"/>
                  <a:pt x="6305" y="8675"/>
                  <a:pt x="6616" y="8515"/>
                </a:cubicBezTo>
                <a:cubicBezTo>
                  <a:pt x="7899" y="7851"/>
                  <a:pt x="8787" y="6613"/>
                  <a:pt x="9007" y="5188"/>
                </a:cubicBezTo>
                <a:cubicBezTo>
                  <a:pt x="9230" y="3760"/>
                  <a:pt x="8756" y="2313"/>
                  <a:pt x="7736" y="1290"/>
                </a:cubicBezTo>
                <a:cubicBezTo>
                  <a:pt x="6918" y="472"/>
                  <a:pt x="5749" y="1"/>
                  <a:pt x="4532" y="1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02;gad5b94258c_2_407"/>
          <p:cNvSpPr/>
          <p:nvPr/>
        </p:nvSpPr>
        <p:spPr>
          <a:xfrm>
            <a:off x="743200" y="3720210"/>
            <a:ext cx="71113" cy="68356"/>
          </a:xfrm>
          <a:custGeom>
            <a:avLst/>
            <a:gdLst/>
            <a:ahLst/>
            <a:cxnLst/>
            <a:rect l="l" t="t" r="r" b="b"/>
            <a:pathLst>
              <a:path w="3534" h="3397" extrusionOk="0">
                <a:moveTo>
                  <a:pt x="1829" y="1129"/>
                </a:moveTo>
                <a:cubicBezTo>
                  <a:pt x="2121" y="1129"/>
                  <a:pt x="2401" y="1356"/>
                  <a:pt x="2401" y="1697"/>
                </a:cubicBezTo>
                <a:cubicBezTo>
                  <a:pt x="2401" y="2011"/>
                  <a:pt x="2147" y="2265"/>
                  <a:pt x="1833" y="2265"/>
                </a:cubicBezTo>
                <a:cubicBezTo>
                  <a:pt x="1329" y="2265"/>
                  <a:pt x="1075" y="1655"/>
                  <a:pt x="1432" y="1296"/>
                </a:cubicBezTo>
                <a:cubicBezTo>
                  <a:pt x="1548" y="1181"/>
                  <a:pt x="1690" y="1129"/>
                  <a:pt x="1829" y="1129"/>
                </a:cubicBezTo>
                <a:close/>
                <a:moveTo>
                  <a:pt x="1833" y="0"/>
                </a:moveTo>
                <a:cubicBezTo>
                  <a:pt x="1145" y="0"/>
                  <a:pt x="526" y="414"/>
                  <a:pt x="263" y="1048"/>
                </a:cubicBezTo>
                <a:cubicBezTo>
                  <a:pt x="0" y="1682"/>
                  <a:pt x="145" y="2413"/>
                  <a:pt x="631" y="2899"/>
                </a:cubicBezTo>
                <a:cubicBezTo>
                  <a:pt x="957" y="3224"/>
                  <a:pt x="1391" y="3397"/>
                  <a:pt x="1833" y="3397"/>
                </a:cubicBezTo>
                <a:cubicBezTo>
                  <a:pt x="2052" y="3397"/>
                  <a:pt x="2272" y="3354"/>
                  <a:pt x="2482" y="3267"/>
                </a:cubicBezTo>
                <a:cubicBezTo>
                  <a:pt x="3116" y="3005"/>
                  <a:pt x="3533" y="2386"/>
                  <a:pt x="3533" y="1697"/>
                </a:cubicBezTo>
                <a:cubicBezTo>
                  <a:pt x="3530" y="758"/>
                  <a:pt x="2772" y="0"/>
                  <a:pt x="1833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ad5b94258c_2_367"/>
          <p:cNvSpPr/>
          <p:nvPr/>
        </p:nvSpPr>
        <p:spPr>
          <a:xfrm>
            <a:off x="1429225" y="3168909"/>
            <a:ext cx="1359000" cy="2892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제 </a:t>
            </a:r>
            <a:r>
              <a:rPr lang="en-US" altLang="ko-KR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r>
              <a:rPr lang="ko-KR" altLang="en-US" sz="17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상권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34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OLS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35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788" y="995850"/>
            <a:ext cx="3045412" cy="3833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037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d5b94258c_3_145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방법-의사결정나무</a:t>
            </a:r>
            <a:endParaRPr/>
          </a:p>
        </p:txBody>
      </p:sp>
      <p:sp>
        <p:nvSpPr>
          <p:cNvPr id="560" name="Google Shape;560;gad5b94258c_3_14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ad5b94258c_3_145"/>
          <p:cNvSpPr/>
          <p:nvPr/>
        </p:nvSpPr>
        <p:spPr>
          <a:xfrm>
            <a:off x="452120" y="3830320"/>
            <a:ext cx="8477430" cy="118913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150" dirty="0" smtClean="0">
                <a:solidFill>
                  <a:srgbClr val="FFFFFF"/>
                </a:solidFill>
              </a:rPr>
              <a:t> RMSE </a:t>
            </a:r>
            <a:r>
              <a:rPr lang="en-US" altLang="ko-KR" sz="2150" dirty="0" smtClean="0">
                <a:solidFill>
                  <a:srgbClr val="FFFFFF"/>
                </a:solidFill>
              </a:rPr>
              <a:t>0.1 ~ </a:t>
            </a:r>
            <a:r>
              <a:rPr lang="en-US" altLang="ko-KR" sz="2150" dirty="0" smtClean="0">
                <a:solidFill>
                  <a:srgbClr val="FFFFFF"/>
                </a:solidFill>
              </a:rPr>
              <a:t>0.11% </a:t>
            </a:r>
            <a:r>
              <a:rPr lang="ko-KR" altLang="en-US" sz="2150" dirty="0" smtClean="0">
                <a:solidFill>
                  <a:srgbClr val="FFFFFF"/>
                </a:solidFill>
              </a:rPr>
              <a:t>정도에 오차를 보여줌</a:t>
            </a:r>
            <a:r>
              <a:rPr lang="en-US" altLang="ko-KR" sz="2150" dirty="0" smtClean="0">
                <a:solidFill>
                  <a:srgbClr val="FFFFFF"/>
                </a:solidFill>
              </a:rPr>
              <a:t>.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150" dirty="0" smtClean="0">
                <a:solidFill>
                  <a:srgbClr val="FFFFFF"/>
                </a:solidFill>
              </a:rPr>
              <a:t>가장 오차가 적었던  </a:t>
            </a:r>
            <a:r>
              <a:rPr lang="en-US" altLang="ko-KR" sz="2150" dirty="0" err="1" smtClean="0">
                <a:solidFill>
                  <a:srgbClr val="FFFF00"/>
                </a:solidFill>
              </a:rPr>
              <a:t>RandomForest</a:t>
            </a:r>
            <a:r>
              <a:rPr lang="ko-KR" altLang="en-US" sz="2150" dirty="0" smtClean="0">
                <a:solidFill>
                  <a:srgbClr val="FFFFFF"/>
                </a:solidFill>
              </a:rPr>
              <a:t>를 최종변수로 선정</a:t>
            </a:r>
            <a:endParaRPr lang="en-US" altLang="ko-KR" sz="2150" dirty="0" smtClean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-144838"/>
            <a:ext cx="10185560" cy="772313"/>
            <a:chOff x="0" y="-144838"/>
            <a:chExt cx="10185560" cy="772313"/>
          </a:xfrm>
        </p:grpSpPr>
        <p:sp>
          <p:nvSpPr>
            <p:cNvPr id="13" name="Google Shape;516;gad5b94258c_2_367"/>
            <p:cNvSpPr/>
            <p:nvPr/>
          </p:nvSpPr>
          <p:spPr>
            <a:xfrm>
              <a:off x="0" y="-29825"/>
              <a:ext cx="9144000" cy="657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Ⅲ.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분석 결과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: </a:t>
              </a:r>
              <a:r>
                <a:rPr lang="ko-KR" altLang="en-US" sz="2000" b="1" dirty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모델링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결과 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(RMSE)</a:t>
              </a:r>
              <a:endParaRPr lang="ko-KR" altLang="en-US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  <p:sp>
          <p:nvSpPr>
            <p:cNvPr id="14" name="Google Shape;235;p2"/>
            <p:cNvSpPr txBox="1">
              <a:spLocks/>
            </p:cNvSpPr>
            <p:nvPr/>
          </p:nvSpPr>
          <p:spPr>
            <a:xfrm>
              <a:off x="5560160" y="-144838"/>
              <a:ext cx="46254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96176" algn="l" rtl="0">
                <a:lnSpc>
                  <a:spcPct val="90000"/>
                </a:lnSpc>
                <a:spcBef>
                  <a:spcPts val="942"/>
                </a:spcBef>
                <a:spcAft>
                  <a:spcPts val="0"/>
                </a:spcAft>
                <a:buClr>
                  <a:schemeClr val="dk1"/>
                </a:buClr>
                <a:buSzPts val="2639"/>
                <a:buFont typeface="Arial"/>
                <a:buChar char="•"/>
                <a:defRPr sz="2639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72300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2263"/>
                <a:buFont typeface="Arial"/>
                <a:buChar char="•"/>
                <a:defRPr sz="2263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48361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886"/>
                <a:buFont typeface="Arial"/>
                <a:buChar char="•"/>
                <a:defRPr sz="188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36359" algn="l" rtl="0">
                <a:lnSpc>
                  <a:spcPct val="90000"/>
                </a:lnSpc>
                <a:spcBef>
                  <a:spcPts val="471"/>
                </a:spcBef>
                <a:spcAft>
                  <a:spcPts val="0"/>
                </a:spcAft>
                <a:buClr>
                  <a:schemeClr val="dk1"/>
                </a:buClr>
                <a:buSzPts val="1697"/>
                <a:buFont typeface="Arial"/>
                <a:buChar char="•"/>
                <a:defRPr sz="1696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Pts val="2800"/>
                <a:buFont typeface="Arial"/>
                <a:buNone/>
              </a:pPr>
              <a:r>
                <a:rPr lang="ko-KR" altLang="en-US" sz="1200" b="1" dirty="0" err="1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빅데이터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UI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LG Smart UI Bold" pitchFamily="50" charset="-127"/>
                  <a:ea typeface="LG Smart UI Bold" pitchFamily="50" charset="-127"/>
                  <a:cs typeface="Impact"/>
                  <a:sym typeface="Impact"/>
                </a:rPr>
                <a:t>전문가 양성 과정 프로젝트</a:t>
              </a:r>
              <a:endParaRPr lang="ko-KR" altLang="en-US" sz="12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0" y="1095705"/>
            <a:ext cx="2176417" cy="22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Google Shape;509;gad5b94258c_2_407"/>
          <p:cNvSpPr/>
          <p:nvPr/>
        </p:nvSpPr>
        <p:spPr>
          <a:xfrm>
            <a:off x="2220016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087902" y="1242246"/>
            <a:ext cx="2116615" cy="19494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GradientBoosting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Kneighbors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MLP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SVR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 smtClean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>
              <a:buClr>
                <a:srgbClr val="AC9D82"/>
              </a:buClr>
              <a:buSzPts val="1700"/>
            </a:pPr>
            <a:r>
              <a:rPr lang="en-US" altLang="ko-KR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RandomForest</a:t>
            </a:r>
            <a:endParaRPr lang="en-US" altLang="ko-KR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dirty="0" err="1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하이퍼파라미터조정</a:t>
            </a:r>
            <a:r>
              <a:rPr lang="en-US" altLang="ko-KR" dirty="0" smtClean="0">
                <a:solidFill>
                  <a:schemeClr val="tx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</a:p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9D82"/>
              </a:buClr>
              <a:buSzPts val="1700"/>
              <a:buFont typeface="Arial"/>
              <a:buNone/>
            </a:pPr>
            <a:endParaRPr lang="ko-KR" altLang="en-US" dirty="0">
              <a:solidFill>
                <a:schemeClr val="tx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16" name="Google Shape;524;gad5b94258c_2_367"/>
          <p:cNvSpPr/>
          <p:nvPr/>
        </p:nvSpPr>
        <p:spPr>
          <a:xfrm>
            <a:off x="3532749" y="1074374"/>
            <a:ext cx="1359000" cy="28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9B3F"/>
              </a:buClr>
              <a:buSzPts val="1700"/>
              <a:buFont typeface="Arial"/>
              <a:buNone/>
            </a:pPr>
            <a:r>
              <a:rPr lang="ko-KR" altLang="en-US" sz="1700" b="1" i="0" u="none" strike="noStrike" cap="none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모델링</a:t>
            </a:r>
            <a:endParaRPr sz="1700" b="1" i="0" u="none" strike="noStrike" cap="none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509;gad5b94258c_2_407"/>
          <p:cNvSpPr/>
          <p:nvPr/>
        </p:nvSpPr>
        <p:spPr>
          <a:xfrm>
            <a:off x="4838757" y="1988467"/>
            <a:ext cx="848475" cy="50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r="16050"/>
          <a:stretch/>
        </p:blipFill>
        <p:spPr bwMode="auto">
          <a:xfrm>
            <a:off x="5775960" y="1248165"/>
            <a:ext cx="3016380" cy="199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d5b94258c_5_3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특성중요도 변화</a:t>
            </a:r>
            <a:endParaRPr/>
          </a:p>
        </p:txBody>
      </p:sp>
      <p:sp>
        <p:nvSpPr>
          <p:cNvPr id="600" name="Google Shape;600;gad5b94258c_5_3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Ⅲ. 분석 결과: </a:t>
            </a:r>
            <a:r>
              <a:rPr lang="en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2400" b="1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상권 별 변수의 중요도</a:t>
            </a:r>
            <a:endParaRPr sz="2400" b="1"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1" name="Google Shape;601;gad5b94258c_5_36"/>
          <p:cNvSpPr txBox="1">
            <a:spLocks noGrp="1"/>
          </p:cNvSpPr>
          <p:nvPr>
            <p:ph type="subTitle" idx="4294967295"/>
          </p:nvPr>
        </p:nvSpPr>
        <p:spPr>
          <a:xfrm>
            <a:off x="549412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12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2" name="Google Shape;602;gad5b94258c_5_36"/>
          <p:cNvSpPr/>
          <p:nvPr/>
        </p:nvSpPr>
        <p:spPr>
          <a:xfrm>
            <a:off x="284480" y="3337560"/>
            <a:ext cx="8645070" cy="168189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최종 모델의</a:t>
            </a:r>
            <a:r>
              <a:rPr lang="en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변수의 중요도</a:t>
            </a:r>
            <a:r>
              <a:rPr lang="en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그림과 같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으며</a:t>
            </a:r>
            <a:r>
              <a:rPr lang="ko-KR" altLang="en-US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en-US" altLang="ko-KR" sz="18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점포별 </a:t>
            </a:r>
            <a:r>
              <a:rPr lang="ko-KR" altLang="en-US" sz="1800" b="1" dirty="0" err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월매출금액과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버스정거장 수는 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모든 상권에서 중요한 역할을 하고 있다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. 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그리고 그 외 변수로는 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1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err="1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매출높음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교육기관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순으로 높았고</a:t>
            </a:r>
            <a:endParaRPr lang="en-US" altLang="ko-KR" sz="1800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 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2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매출중간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의료기관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마지막 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제 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3</a:t>
            </a:r>
            <a:r>
              <a:rPr lang="ko-KR" altLang="en-US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상권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</a:t>
            </a:r>
            <a:r>
              <a:rPr lang="ko-KR" altLang="en-US" sz="1800" b="1" dirty="0" err="1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매출낮음</a:t>
            </a:r>
            <a:r>
              <a:rPr lang="en-US" altLang="ko-KR" sz="1800" b="1" dirty="0" smtClean="0">
                <a:solidFill>
                  <a:srgbClr val="FFFF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)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에서는 </a:t>
            </a:r>
            <a:r>
              <a:rPr lang="ko-KR" altLang="en-US" sz="1800" b="1" dirty="0" err="1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극장수</a:t>
            </a:r>
            <a:r>
              <a:rPr lang="en-US" altLang="ko-KR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800" b="1" dirty="0" smtClean="0">
                <a:solidFill>
                  <a:srgbClr val="0070C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버스정거장 수</a:t>
            </a:r>
            <a:r>
              <a:rPr lang="ko-KR" altLang="en-US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로 변수 중요도가 높았다</a:t>
            </a:r>
            <a:r>
              <a:rPr lang="en-US" altLang="ko-KR" sz="18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.</a:t>
            </a:r>
            <a:endParaRPr sz="18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603" name="Google Shape;603;gad5b94258c_5_3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/>
          <a:stretch/>
        </p:blipFill>
        <p:spPr bwMode="auto">
          <a:xfrm>
            <a:off x="40641" y="980440"/>
            <a:ext cx="2783840" cy="222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27" y="980440"/>
            <a:ext cx="2784793" cy="226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1" y="980440"/>
            <a:ext cx="3169920" cy="230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1" name="Google Shape;631;gad5b94258c_5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488" y="550750"/>
            <a:ext cx="3630699" cy="16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ad5b94258c_5_5"/>
          <p:cNvSpPr txBox="1">
            <a:spLocks noGrp="1"/>
          </p:cNvSpPr>
          <p:nvPr>
            <p:ph type="subTitle" idx="1"/>
          </p:nvPr>
        </p:nvSpPr>
        <p:spPr>
          <a:xfrm>
            <a:off x="4518648" y="-3081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b="1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빅데이터 UI 전문가 양성 과정 프로젝트</a:t>
            </a:r>
            <a:endParaRPr sz="2000" b="1">
              <a:solidFill>
                <a:srgbClr val="1155CC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3" name="Google Shape;633;gad5b94258c_5_5"/>
          <p:cNvSpPr/>
          <p:nvPr/>
        </p:nvSpPr>
        <p:spPr>
          <a:xfrm>
            <a:off x="7575" y="-15125"/>
            <a:ext cx="9144000" cy="957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ad5b94258c_5_5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ad5b94258c_5_5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Ⅳ.결론: 시사점과 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7" name="Google Shape;637;gad5b94258c_5_5"/>
          <p:cNvSpPr/>
          <p:nvPr/>
        </p:nvSpPr>
        <p:spPr>
          <a:xfrm>
            <a:off x="4631988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한계점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8" name="Google Shape;638;gad5b94258c_5_5"/>
          <p:cNvSpPr/>
          <p:nvPr/>
        </p:nvSpPr>
        <p:spPr>
          <a:xfrm>
            <a:off x="4631988" y="2224875"/>
            <a:ext cx="4182900" cy="281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9" name="Google Shape;639;gad5b94258c_5_5"/>
          <p:cNvSpPr txBox="1"/>
          <p:nvPr/>
        </p:nvSpPr>
        <p:spPr>
          <a:xfrm>
            <a:off x="4549488" y="2852025"/>
            <a:ext cx="4265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매출액데이터가 도로명 단위로 존재하여 개별 편의점 값을 반영하지못함 (공공데이터의한계)</a:t>
            </a:r>
            <a:endParaRPr sz="11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편의점의 매출에 영향을 주는 내부 공간의 이용방안, 대표 프렌차이즈에 마케팅방법, 면적 등 독립변수의 자료 제한 </a:t>
            </a:r>
            <a:endParaRPr sz="11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100" b="1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코로나-19와 같은 경제적인 상황을 반영하지 못함. 추후 코스피와 나스닥과 같은 주가를 반영할 계획</a:t>
            </a:r>
            <a:endParaRPr sz="11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640" name="Google Shape;640;gad5b94258c_5_5"/>
          <p:cNvSpPr txBox="1"/>
          <p:nvPr/>
        </p:nvSpPr>
        <p:spPr>
          <a:xfrm>
            <a:off x="358488" y="2928225"/>
            <a:ext cx="4265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200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서울시 매출이 높은 상위상권은 독립변수에 대체로 영향을 받지 않고 생존률이 </a:t>
            </a:r>
            <a:r>
              <a:rPr lang="en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높음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ko-KR" altLang="en-US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모든 상권에서 </a:t>
            </a:r>
            <a:r>
              <a:rPr lang="ko-KR" altLang="en-US" sz="1200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200" dirty="0" err="1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도로명</a:t>
            </a:r>
            <a:r>
              <a:rPr lang="ko-KR" altLang="en-US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별  점포 매출 평균과</a:t>
            </a:r>
            <a:r>
              <a:rPr lang="en-US" altLang="ko-KR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 </a:t>
            </a:r>
            <a:r>
              <a:rPr lang="ko-KR" altLang="en-US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버스정류장수</a:t>
            </a:r>
            <a:r>
              <a:rPr lang="en-US" altLang="ko-KR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, </a:t>
            </a:r>
            <a:r>
              <a:rPr lang="ko-KR" altLang="en-US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교육기관이 중요도가 큼</a:t>
            </a:r>
            <a:endParaRPr sz="1200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r>
              <a:rPr lang="en" sz="1200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총 상주인구와 총 유동인구는 생각보다 유의하지 않다</a:t>
            </a:r>
            <a:r>
              <a:rPr lang="en" sz="1200" dirty="0" smtClean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pact"/>
              <a:buChar char="●"/>
            </a:pPr>
            <a:endParaRPr sz="1200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641" name="Google Shape;641;gad5b94258c_5_5"/>
          <p:cNvSpPr/>
          <p:nvPr/>
        </p:nvSpPr>
        <p:spPr>
          <a:xfrm>
            <a:off x="341363" y="2353250"/>
            <a:ext cx="4182900" cy="2667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2" name="Google Shape;642;gad5b94258c_5_5"/>
          <p:cNvSpPr/>
          <p:nvPr/>
        </p:nvSpPr>
        <p:spPr>
          <a:xfrm>
            <a:off x="341363" y="2224875"/>
            <a:ext cx="4182900" cy="585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시사점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00000"/>
              </a:lnSpc>
              <a:buSzPts val="2800"/>
              <a:buFont typeface="Roboto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 b="1">
                <a:latin typeface="Impact"/>
                <a:ea typeface="Impact"/>
                <a:cs typeface="Impact"/>
                <a:sym typeface="Impact"/>
              </a:rPr>
              <a:t>참고문헌</a:t>
            </a:r>
            <a:endParaRPr sz="26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8" name="Google Shape;648;p5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chemeClr val="lt1"/>
                </a:solidFill>
              </a:rPr>
              <a:t>한국부동산학회논문 (2014) </a:t>
            </a:r>
            <a:r>
              <a:rPr lang="en" sz="1100" dirty="0">
                <a:solidFill>
                  <a:srgbClr val="FFFFFF"/>
                </a:solidFill>
              </a:rPr>
              <a:t>편의점 입지 선정시 매출에 영향을 미치는 </a:t>
            </a:r>
            <a:r>
              <a:rPr lang="en" sz="1100" dirty="0" smtClean="0">
                <a:solidFill>
                  <a:srgbClr val="FFFFFF"/>
                </a:solidFill>
              </a:rPr>
              <a:t>요인분석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endParaRPr sz="1100" dirty="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FFFFFF"/>
                </a:solidFill>
              </a:rPr>
              <a:t>이임동 부동산학연구(2010) 편의점 매출에 영향을 미치는 입지요인에 대한 </a:t>
            </a:r>
            <a:r>
              <a:rPr lang="en" sz="1100" dirty="0" smtClean="0">
                <a:solidFill>
                  <a:srgbClr val="FFFFFF"/>
                </a:solidFill>
              </a:rPr>
              <a:t>연구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endParaRPr sz="1100" dirty="0">
              <a:solidFill>
                <a:srgbClr val="FFFFFF"/>
              </a:solidFill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dirty="0">
                <a:solidFill>
                  <a:srgbClr val="FFFFFF"/>
                </a:solidFill>
              </a:rPr>
              <a:t>서울시 빅데이터 공모전(2019) 카페 최적 입지 선정을 위한 조건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9" name="Google Shape;649;p5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650" name="Google Shape;650;p5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651" name="Google Shape;651;p5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652" name="Google Shape;652;p5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5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4" name="Google Shape;654;p5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5" name="Google Shape;655;p5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656" name="Google Shape;656;p5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657" name="Google Shape;657;p5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5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9" name="Google Shape;659;p5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660" name="Google Shape;660;p5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5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5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5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64" name="Google Shape;664;p5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665" name="Google Shape;665;p5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666" name="Google Shape;666;p5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5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8" name="Google Shape;668;p5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669" name="Google Shape;669;p5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5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5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5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73" name="Google Shape;673;p5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674" name="Google Shape;674;p5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675" name="Google Shape;675;p5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5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7" name="Google Shape;677;p5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678" name="Google Shape;678;p5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5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80" name="Google Shape;680;p5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681" name="Google Shape;681;p5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682" name="Google Shape;682;p5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5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4" name="Google Shape;684;p5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685" name="Google Shape;685;p5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5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5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5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5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5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 algn="ctr">
              <a:lnSpc>
                <a:spcPct val="100000"/>
              </a:lnSpc>
              <a:buSzPts val="2800"/>
              <a:buFont typeface="Proxima Nova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grpSp>
        <p:nvGrpSpPr>
          <p:cNvPr id="243" name="Google Shape;243;p3"/>
          <p:cNvGrpSpPr/>
          <p:nvPr/>
        </p:nvGrpSpPr>
        <p:grpSpPr>
          <a:xfrm>
            <a:off x="3204701" y="1391271"/>
            <a:ext cx="2603327" cy="2209022"/>
            <a:chOff x="1472777" y="486220"/>
            <a:chExt cx="3973938" cy="4635932"/>
          </a:xfrm>
        </p:grpSpPr>
        <p:pic>
          <p:nvPicPr>
            <p:cNvPr id="244" name="Google Shape;244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72777" y="486220"/>
              <a:ext cx="3973938" cy="62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" descr="https://imgnews.pstatic.net/image/003/2020/10/05/NISI20201005_0000611623_web_20201005155139_20201005160907697.jpg?type=w6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5656" y="1107660"/>
              <a:ext cx="3971059" cy="401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3"/>
          <p:cNvPicPr preferRelativeResize="0"/>
          <p:nvPr/>
        </p:nvPicPr>
        <p:blipFill rotWithShape="1">
          <a:blip r:embed="rId5">
            <a:alphaModFix/>
          </a:blip>
          <a:srcRect l="21810" t="5036" r="45397" b="84822"/>
          <a:stretch/>
        </p:blipFill>
        <p:spPr>
          <a:xfrm>
            <a:off x="6052140" y="1391251"/>
            <a:ext cx="2700956" cy="46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8725" y="1391275"/>
            <a:ext cx="2789349" cy="21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"/>
          <p:cNvPicPr preferRelativeResize="0"/>
          <p:nvPr/>
        </p:nvPicPr>
        <p:blipFill rotWithShape="1">
          <a:blip r:embed="rId5">
            <a:alphaModFix/>
          </a:blip>
          <a:srcRect l="21810" t="35845" r="40917" b="30208"/>
          <a:stretch/>
        </p:blipFill>
        <p:spPr>
          <a:xfrm>
            <a:off x="5867636" y="1765840"/>
            <a:ext cx="3069992" cy="1572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"/>
          <p:cNvSpPr/>
          <p:nvPr/>
        </p:nvSpPr>
        <p:spPr>
          <a:xfrm>
            <a:off x="1687875" y="4144750"/>
            <a:ext cx="5698800" cy="5859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0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해마다 </a:t>
            </a:r>
            <a:r>
              <a:rPr lang="ko-KR" altLang="en-US" sz="20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늘어만</a:t>
            </a:r>
            <a:r>
              <a:rPr lang="ko-KR" altLang="en-US" sz="20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ko-KR" altLang="en-US" sz="2000" b="1" dirty="0" smtClean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가는</a:t>
            </a:r>
            <a:r>
              <a:rPr lang="ko-KR" altLang="en-US" sz="2000" b="1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편의점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0" name="Google Shape;250;p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"/>
          <p:cNvSpPr/>
          <p:nvPr/>
        </p:nvSpPr>
        <p:spPr>
          <a:xfrm>
            <a:off x="374433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홍대 신촌 편의점 분포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2" name="Google Shape;252;p3"/>
          <p:cNvSpPr/>
          <p:nvPr/>
        </p:nvSpPr>
        <p:spPr>
          <a:xfrm>
            <a:off x="335587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1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3" name="Google Shape;253;p3"/>
          <p:cNvSpPr/>
          <p:nvPr/>
        </p:nvSpPr>
        <p:spPr>
          <a:xfrm>
            <a:off x="6252120" y="989037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관련기사 2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"/>
          <p:cNvSpPr txBox="1"/>
          <p:nvPr/>
        </p:nvSpPr>
        <p:spPr>
          <a:xfrm>
            <a:off x="4755001" y="739637"/>
            <a:ext cx="4340579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2015년부터 2019년 까지</a:t>
            </a:r>
            <a:endParaRPr sz="1600" b="1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같은 기간(1년단위)동안 </a:t>
            </a:r>
            <a:endParaRPr sz="1600" b="1" i="0" u="none" strike="noStrike" cap="none" dirty="0">
              <a:solidFill>
                <a:schemeClr val="dk1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6750681" y="1471225"/>
            <a:ext cx="1888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99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개업률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떨어지는 추세를 보이며,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sp>
        <p:nvSpPr>
          <p:cNvPr id="260" name="Google Shape;260;p4"/>
          <p:cNvSpPr txBox="1"/>
          <p:nvPr/>
        </p:nvSpPr>
        <p:spPr>
          <a:xfrm>
            <a:off x="6826640" y="2739377"/>
            <a:ext cx="17778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115DBF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폐업률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은  늘어나는 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LG Smart UI Bold" pitchFamily="50" charset="-127"/>
                <a:ea typeface="LG Smart UI Bold" pitchFamily="50" charset="-127"/>
                <a:cs typeface="Ultra"/>
                <a:sym typeface="Ultra"/>
              </a:rPr>
              <a:t>추세를 보이고 있음.</a:t>
            </a:r>
            <a:endParaRPr sz="1600" b="0" i="0" u="none" strike="noStrike" cap="none" dirty="0">
              <a:solidFill>
                <a:srgbClr val="000000"/>
              </a:solidFill>
              <a:latin typeface="LG Smart UI Bold" pitchFamily="50" charset="-127"/>
              <a:ea typeface="LG Smart UI Bold" pitchFamily="50" charset="-127"/>
              <a:cs typeface="Ultra"/>
              <a:sym typeface="Ultra"/>
            </a:endParaRPr>
          </a:p>
        </p:txBody>
      </p:sp>
      <p:cxnSp>
        <p:nvCxnSpPr>
          <p:cNvPr id="261" name="Google Shape;261;p4"/>
          <p:cNvCxnSpPr/>
          <p:nvPr/>
        </p:nvCxnSpPr>
        <p:spPr>
          <a:xfrm rot="10800000">
            <a:off x="5174481" y="1784503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DA9B3F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62" name="Google Shape;262;p4"/>
          <p:cNvCxnSpPr/>
          <p:nvPr/>
        </p:nvCxnSpPr>
        <p:spPr>
          <a:xfrm rot="10800000">
            <a:off x="5174481" y="2936890"/>
            <a:ext cx="1576200" cy="0"/>
          </a:xfrm>
          <a:prstGeom prst="straightConnector1">
            <a:avLst/>
          </a:prstGeom>
          <a:noFill/>
          <a:ln w="28575" cap="flat" cmpd="sng">
            <a:solidFill>
              <a:srgbClr val="EE5A34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263" name="Google Shape;263;p4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1641100" y="4113900"/>
            <a:ext cx="5808900" cy="804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990000"/>
                </a:solidFill>
                <a:latin typeface="Impact"/>
                <a:ea typeface="Impact"/>
                <a:cs typeface="Impact"/>
                <a:sym typeface="Impact"/>
              </a:rPr>
              <a:t>하지만</a:t>
            </a:r>
            <a:r>
              <a:rPr lang="en" sz="19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900" b="1" dirty="0">
                <a:solidFill>
                  <a:srgbClr val="1C4587"/>
                </a:solidFill>
                <a:latin typeface="Impact"/>
                <a:ea typeface="Impact"/>
                <a:cs typeface="Impact"/>
                <a:sym typeface="Impact"/>
              </a:rPr>
              <a:t>5년간</a:t>
            </a:r>
            <a:r>
              <a:rPr lang="en" sz="1900" b="1" dirty="0">
                <a:solidFill>
                  <a:srgbClr val="FFFF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" sz="19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 공공데이터를 분석한 결과</a:t>
            </a:r>
            <a:endParaRPr sz="19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서울시내 편의점의 경우 </a:t>
            </a:r>
            <a:r>
              <a:rPr lang="en" sz="2100" b="1" dirty="0">
                <a:solidFill>
                  <a:srgbClr val="990000"/>
                </a:solidFill>
                <a:latin typeface="Impact"/>
                <a:ea typeface="Impact"/>
                <a:cs typeface="Impact"/>
                <a:sym typeface="Impact"/>
              </a:rPr>
              <a:t>반대의 양상</a:t>
            </a:r>
            <a:r>
              <a:rPr lang="en" sz="19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을 보이고 있다. </a:t>
            </a:r>
            <a:endParaRPr sz="19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5" y="739637"/>
            <a:ext cx="4651349" cy="326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d5b94258c_2_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Ⅰ.  프로젝트 개요 및 배경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ad5b94258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174"/>
            <a:ext cx="8839199" cy="23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ad5b94258c_2_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5b94258c_2_0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" altLang="ko-KR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Ⅰ.  프로젝트 개요 및 배경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8" name="Google Shape;278;gad5b94258c_2_0"/>
          <p:cNvSpPr/>
          <p:nvPr/>
        </p:nvSpPr>
        <p:spPr>
          <a:xfrm>
            <a:off x="1617950" y="3981425"/>
            <a:ext cx="5838600" cy="9189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서울시내 편의점 창업 이대로 괜찮을것인가? 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폐업 위험률과 매출을 예상하고 판단해보자 </a:t>
            </a:r>
            <a:endParaRPr sz="2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gad5b94258c_2_0"/>
          <p:cNvSpPr/>
          <p:nvPr/>
        </p:nvSpPr>
        <p:spPr>
          <a:xfrm>
            <a:off x="5682950" y="1693763"/>
            <a:ext cx="2987100" cy="1980900"/>
          </a:xfrm>
          <a:prstGeom prst="ellipse">
            <a:avLst/>
          </a:prstGeom>
          <a:solidFill>
            <a:srgbClr val="FF0000">
              <a:alpha val="19880"/>
            </a:srgb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80" name="Google Shape;280;gad5b94258c_2_0"/>
          <p:cNvSpPr txBox="1"/>
          <p:nvPr/>
        </p:nvSpPr>
        <p:spPr>
          <a:xfrm>
            <a:off x="1662925" y="685900"/>
            <a:ext cx="35805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분기 별로 </a:t>
            </a:r>
            <a:r>
              <a:rPr lang="en" sz="20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세분화하면 19</a:t>
            </a:r>
            <a:r>
              <a:rPr lang="ko-KR" altLang="en-US" sz="2000" b="1" dirty="0" smtClean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년부터</a:t>
            </a:r>
            <a:endParaRPr sz="2000" b="1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더욱 두드러지는 양상을 보임.</a:t>
            </a:r>
            <a:endParaRPr sz="2000" b="1" dirty="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1" name="Google Shape;281;gad5b94258c_2_0"/>
          <p:cNvSpPr/>
          <p:nvPr/>
        </p:nvSpPr>
        <p:spPr>
          <a:xfrm flipH="1">
            <a:off x="5203200" y="799750"/>
            <a:ext cx="1980900" cy="890700"/>
          </a:xfrm>
          <a:prstGeom prst="bentArrow">
            <a:avLst>
              <a:gd name="adj1" fmla="val 3001"/>
              <a:gd name="adj2" fmla="val 13063"/>
              <a:gd name="adj3" fmla="val 17703"/>
              <a:gd name="adj4" fmla="val 949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ad5b94258c_2_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253624" y="1247251"/>
            <a:ext cx="3340702" cy="3339024"/>
            <a:chOff x="1115616" y="1248950"/>
            <a:chExt cx="3271990" cy="3339024"/>
          </a:xfrm>
        </p:grpSpPr>
        <p:sp>
          <p:nvSpPr>
            <p:cNvPr id="289" name="Google Shape;289;p7"/>
            <p:cNvSpPr/>
            <p:nvPr/>
          </p:nvSpPr>
          <p:spPr>
            <a:xfrm>
              <a:off x="1115616" y="1248950"/>
              <a:ext cx="2952328" cy="3339024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EE5A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1130178" y="3319649"/>
              <a:ext cx="3257428" cy="1266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CPU: Intel® i5-9400 CPU @ 2.90GHz</a:t>
              </a:r>
              <a:endParaRPr sz="1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RAM : 16.0 GB</a:t>
              </a:r>
              <a:endParaRPr dirty="0"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i="0" u="none" strike="noStrike" cap="none" dirty="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rPr>
                <a:t>OS : Windows10 Pro 64bit</a:t>
              </a:r>
              <a:endParaRPr dirty="0">
                <a:latin typeface="Impact"/>
                <a:ea typeface="Impact"/>
                <a:cs typeface="Impact"/>
                <a:sym typeface="Impac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i="0" u="none" strike="noStrike" cap="none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810146" y="1709373"/>
              <a:ext cx="1419252" cy="1330538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7"/>
          <p:cNvSpPr txBox="1"/>
          <p:nvPr/>
        </p:nvSpPr>
        <p:spPr>
          <a:xfrm>
            <a:off x="5106185" y="3572848"/>
            <a:ext cx="5739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3408618" y="1247249"/>
            <a:ext cx="3035700" cy="3339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DA9B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7"/>
          <p:cNvGrpSpPr/>
          <p:nvPr/>
        </p:nvGrpSpPr>
        <p:grpSpPr>
          <a:xfrm>
            <a:off x="6574144" y="1247250"/>
            <a:ext cx="2746485" cy="3339000"/>
            <a:chOff x="1115616" y="1248950"/>
            <a:chExt cx="3271962" cy="3339000"/>
          </a:xfrm>
        </p:grpSpPr>
        <p:sp>
          <p:nvSpPr>
            <p:cNvPr id="296" name="Google Shape;296;p7"/>
            <p:cNvSpPr txBox="1"/>
            <p:nvPr/>
          </p:nvSpPr>
          <p:spPr>
            <a:xfrm>
              <a:off x="1115616" y="1248950"/>
              <a:ext cx="15426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"/>
            <p:cNvSpPr txBox="1"/>
            <p:nvPr/>
          </p:nvSpPr>
          <p:spPr>
            <a:xfrm>
              <a:off x="1130178" y="3319649"/>
              <a:ext cx="3257400" cy="12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CPU: Intel® i5-9400 CPU @ 2.90GHz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RAM : 16.0 GB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 : Windows10 Pro 64bit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810146" y="1709373"/>
              <a:ext cx="1419253" cy="1330541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EE5A3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115616" y="1248950"/>
              <a:ext cx="2952300" cy="3339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" name="Google Shape;300;p7"/>
          <p:cNvPicPr preferRelativeResize="0"/>
          <p:nvPr/>
        </p:nvPicPr>
        <p:blipFill rotWithShape="1">
          <a:blip r:embed="rId3">
            <a:alphaModFix/>
          </a:blip>
          <a:srcRect l="78021" t="50000" b="36288"/>
          <a:stretch/>
        </p:blipFill>
        <p:spPr>
          <a:xfrm>
            <a:off x="5106203" y="2624251"/>
            <a:ext cx="1163656" cy="5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3">
            <a:alphaModFix/>
          </a:blip>
          <a:srcRect l="63927" t="26385" r="12644" b="53508"/>
          <a:stretch/>
        </p:blipFill>
        <p:spPr>
          <a:xfrm>
            <a:off x="3500370" y="2595705"/>
            <a:ext cx="1240522" cy="87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3">
            <a:alphaModFix/>
          </a:blip>
          <a:srcRect l="71430" t="69503" b="15249"/>
          <a:stretch/>
        </p:blipFill>
        <p:spPr>
          <a:xfrm>
            <a:off x="4685058" y="3029840"/>
            <a:ext cx="1512663" cy="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"/>
          <p:cNvPicPr preferRelativeResize="0"/>
          <p:nvPr/>
        </p:nvPicPr>
        <p:blipFill rotWithShape="1">
          <a:blip r:embed="rId3">
            <a:alphaModFix/>
          </a:blip>
          <a:srcRect r="81581" b="69714"/>
          <a:stretch/>
        </p:blipFill>
        <p:spPr>
          <a:xfrm>
            <a:off x="5206565" y="1461380"/>
            <a:ext cx="975210" cy="13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"/>
          <p:cNvPicPr preferRelativeResize="0"/>
          <p:nvPr/>
        </p:nvPicPr>
        <p:blipFill rotWithShape="1">
          <a:blip r:embed="rId4">
            <a:alphaModFix/>
          </a:blip>
          <a:srcRect l="40938" r="41240" b="83088"/>
          <a:stretch/>
        </p:blipFill>
        <p:spPr>
          <a:xfrm>
            <a:off x="3539099" y="2115249"/>
            <a:ext cx="691073" cy="7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" descr="C:\Users\python\Desktop\icon\available_interpreters.png"/>
          <p:cNvPicPr preferRelativeResize="0"/>
          <p:nvPr/>
        </p:nvPicPr>
        <p:blipFill rotWithShape="1">
          <a:blip r:embed="rId4">
            <a:alphaModFix/>
          </a:blip>
          <a:srcRect l="37754" t="88193" r="31817" b="180"/>
          <a:stretch/>
        </p:blipFill>
        <p:spPr>
          <a:xfrm>
            <a:off x="3500376" y="1595188"/>
            <a:ext cx="1180053" cy="520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"/>
          <p:cNvSpPr txBox="1">
            <a:spLocks noGrp="1"/>
          </p:cNvSpPr>
          <p:nvPr>
            <p:ph type="title"/>
          </p:nvPr>
        </p:nvSpPr>
        <p:spPr>
          <a:xfrm>
            <a:off x="1832" y="-114849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분석환경 및 개발도구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08" name="Google Shape;308;p7"/>
          <p:cNvSpPr/>
          <p:nvPr/>
        </p:nvSpPr>
        <p:spPr>
          <a:xfrm>
            <a:off x="610332" y="1095038"/>
            <a:ext cx="2328300" cy="333300"/>
          </a:xfrm>
          <a:prstGeom prst="roundRect">
            <a:avLst>
              <a:gd name="adj" fmla="val 16667"/>
            </a:avLst>
          </a:prstGeom>
          <a:solidFill>
            <a:srgbClr val="D04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분석환경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09" name="Google Shape;309;p7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"/>
          <p:cNvSpPr/>
          <p:nvPr/>
        </p:nvSpPr>
        <p:spPr>
          <a:xfrm>
            <a:off x="3783384" y="1095025"/>
            <a:ext cx="2328300" cy="333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분석도구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1" name="Google Shape;31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173" y="1811953"/>
            <a:ext cx="1117400" cy="116887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"/>
          <p:cNvSpPr/>
          <p:nvPr/>
        </p:nvSpPr>
        <p:spPr>
          <a:xfrm>
            <a:off x="6851837" y="1096838"/>
            <a:ext cx="1900200" cy="333300"/>
          </a:xfrm>
          <a:prstGeom prst="roundRect">
            <a:avLst>
              <a:gd name="adj" fmla="val 16667"/>
            </a:avLst>
          </a:prstGeom>
          <a:solidFill>
            <a:srgbClr val="115D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협업도구</a:t>
            </a:r>
            <a:endParaRPr sz="2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3" name="Google Shape;313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700" y="1551863"/>
            <a:ext cx="1240525" cy="1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"/>
          <p:cNvPicPr preferRelativeResize="0"/>
          <p:nvPr/>
        </p:nvPicPr>
        <p:blipFill rotWithShape="1">
          <a:blip r:embed="rId7">
            <a:alphaModFix/>
          </a:blip>
          <a:srcRect t="12070" b="10750"/>
          <a:stretch/>
        </p:blipFill>
        <p:spPr>
          <a:xfrm>
            <a:off x="7695250" y="3057025"/>
            <a:ext cx="1278650" cy="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"/>
          <p:cNvSpPr/>
          <p:nvPr/>
        </p:nvSpPr>
        <p:spPr>
          <a:xfrm>
            <a:off x="6678025" y="2670825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 txBox="1"/>
          <p:nvPr/>
        </p:nvSpPr>
        <p:spPr>
          <a:xfrm>
            <a:off x="6673250" y="2652163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NOTION: </a:t>
            </a:r>
            <a:r>
              <a:rPr lang="en" sz="1100" b="1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아이디어 및 진행사항공유</a:t>
            </a:r>
            <a:endParaRPr sz="9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6687550" y="4071688"/>
            <a:ext cx="2212200" cy="3333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"/>
          <p:cNvSpPr txBox="1"/>
          <p:nvPr/>
        </p:nvSpPr>
        <p:spPr>
          <a:xfrm>
            <a:off x="6682775" y="4067313"/>
            <a:ext cx="30000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코드관리 및 버전관리 : Git hub</a:t>
            </a:r>
            <a:endParaRPr sz="9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9" name="Google Shape;319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1725" y="1684538"/>
            <a:ext cx="975200" cy="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d5b94258c_2_206"/>
          <p:cNvSpPr/>
          <p:nvPr/>
        </p:nvSpPr>
        <p:spPr>
          <a:xfrm>
            <a:off x="93150" y="1099787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25" name="Google Shape;325;gad5b94258c_2_206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26" name="Google Shape;326;gad5b94258c_2_206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ad5b94258c_2_206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29" name="Google Shape;329;gad5b94258c_2_206"/>
          <p:cNvSpPr/>
          <p:nvPr/>
        </p:nvSpPr>
        <p:spPr>
          <a:xfrm>
            <a:off x="374433" y="938062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편의점매출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0" name="Google Shape;330;gad5b94258c_2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97" y="1373888"/>
            <a:ext cx="2553054" cy="279293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ad5b94258c_2_206"/>
          <p:cNvSpPr/>
          <p:nvPr/>
        </p:nvSpPr>
        <p:spPr>
          <a:xfrm>
            <a:off x="3079299" y="10904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2" name="Google Shape;332;gad5b94258c_2_206"/>
          <p:cNvSpPr/>
          <p:nvPr/>
        </p:nvSpPr>
        <p:spPr>
          <a:xfrm>
            <a:off x="3360582" y="9287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편의점 및 술집 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3" name="Google Shape;333;gad5b94258c_2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692" y="1373900"/>
            <a:ext cx="2614805" cy="24561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ad5b94258c_2_206"/>
          <p:cNvSpPr/>
          <p:nvPr/>
        </p:nvSpPr>
        <p:spPr>
          <a:xfrm>
            <a:off x="6161795" y="10904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35" name="Google Shape;335;gad5b94258c_2_206"/>
          <p:cNvSpPr/>
          <p:nvPr/>
        </p:nvSpPr>
        <p:spPr>
          <a:xfrm>
            <a:off x="6443078" y="9287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집객시설 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6" name="Google Shape;336;gad5b94258c_2_206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gad5b94258c_2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600" y="1402312"/>
            <a:ext cx="2469225" cy="16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d5b94258c_2_206"/>
          <p:cNvSpPr txBox="1"/>
          <p:nvPr/>
        </p:nvSpPr>
        <p:spPr>
          <a:xfrm>
            <a:off x="7126387" y="4526913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11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d5b94258c_2_223"/>
          <p:cNvSpPr/>
          <p:nvPr/>
        </p:nvSpPr>
        <p:spPr>
          <a:xfrm>
            <a:off x="93150" y="1175987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44" name="Google Shape;344;gad5b94258c_2_223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사용 데이터</a:t>
            </a:r>
            <a:endParaRPr/>
          </a:p>
        </p:txBody>
      </p:sp>
      <p:sp>
        <p:nvSpPr>
          <p:cNvPr id="345" name="Google Shape;345;gad5b94258c_2_223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ad5b94258c_2_223"/>
          <p:cNvSpPr txBox="1"/>
          <p:nvPr/>
        </p:nvSpPr>
        <p:spPr>
          <a:xfrm>
            <a:off x="0" y="61900"/>
            <a:ext cx="57363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사용데이터 설명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48" name="Google Shape;348;gad5b94258c_2_223"/>
          <p:cNvSpPr/>
          <p:nvPr/>
        </p:nvSpPr>
        <p:spPr>
          <a:xfrm>
            <a:off x="374433" y="1014262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유동인구 및 상주인구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9" name="Google Shape;349;gad5b94258c_2_223"/>
          <p:cNvSpPr/>
          <p:nvPr/>
        </p:nvSpPr>
        <p:spPr>
          <a:xfrm>
            <a:off x="3155499" y="11666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0" name="Google Shape;350;gad5b94258c_2_223"/>
          <p:cNvSpPr/>
          <p:nvPr/>
        </p:nvSpPr>
        <p:spPr>
          <a:xfrm>
            <a:off x="3436782" y="10049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직장인구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1" name="Google Shape;351;gad5b94258c_2_223"/>
          <p:cNvSpPr/>
          <p:nvPr/>
        </p:nvSpPr>
        <p:spPr>
          <a:xfrm>
            <a:off x="6161795" y="1166650"/>
            <a:ext cx="2860500" cy="3467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52" name="Google Shape;352;gad5b94258c_2_223"/>
          <p:cNvSpPr/>
          <p:nvPr/>
        </p:nvSpPr>
        <p:spPr>
          <a:xfrm>
            <a:off x="6443078" y="1004925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그외 데이터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3" name="Google Shape;353;gad5b94258c_2_223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gad5b94258c_2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50" y="1478525"/>
            <a:ext cx="2547926" cy="240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ad5b94258c_2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575" y="1478525"/>
            <a:ext cx="2475751" cy="24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5b94258c_2_223"/>
          <p:cNvSpPr txBox="1"/>
          <p:nvPr/>
        </p:nvSpPr>
        <p:spPr>
          <a:xfrm>
            <a:off x="4184575" y="4235738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7" name="Google Shape;357;gad5b94258c_2_223"/>
          <p:cNvSpPr txBox="1"/>
          <p:nvPr/>
        </p:nvSpPr>
        <p:spPr>
          <a:xfrm>
            <a:off x="1111100" y="4203794"/>
            <a:ext cx="2385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출처: 서울시 열린데이터 광장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8" name="Google Shape;358;gad5b94258c_2_223"/>
          <p:cNvSpPr txBox="1"/>
          <p:nvPr/>
        </p:nvSpPr>
        <p:spPr>
          <a:xfrm>
            <a:off x="6282663" y="2072738"/>
            <a:ext cx="3801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    출처: 우리마을가게 상권분석  크롤링 후 json로 저장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Impact"/>
                <a:ea typeface="Impact"/>
                <a:cs typeface="Impact"/>
                <a:sym typeface="Impact"/>
              </a:rPr>
              <a:t>               GIS 포맷: 딥러닝 기반 기술연구소 @지오서비스</a:t>
            </a:r>
            <a:endParaRPr sz="9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59" name="Google Shape;359;gad5b94258c_2_223"/>
          <p:cNvSpPr txBox="1"/>
          <p:nvPr/>
        </p:nvSpPr>
        <p:spPr>
          <a:xfrm>
            <a:off x="7258038" y="4311950"/>
            <a:ext cx="3000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 err="1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판다스</a:t>
            </a:r>
            <a:r>
              <a:rPr lang="en" sz="900" dirty="0" smtClean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에서 </a:t>
            </a:r>
            <a:r>
              <a:rPr lang="en" sz="9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기존 변수 전처리</a:t>
            </a:r>
            <a:endParaRPr sz="1200" dirty="0"/>
          </a:p>
        </p:txBody>
      </p:sp>
      <p:pic>
        <p:nvPicPr>
          <p:cNvPr id="360" name="Google Shape;360;gad5b94258c_2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350" y="2789213"/>
            <a:ext cx="2547926" cy="1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d5b94258c_2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825" y="1435400"/>
            <a:ext cx="2385301" cy="6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ad5b94258c_2_223"/>
          <p:cNvSpPr/>
          <p:nvPr/>
        </p:nvSpPr>
        <p:spPr>
          <a:xfrm>
            <a:off x="6443078" y="2489250"/>
            <a:ext cx="2301000" cy="333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파생변수</a:t>
            </a:r>
            <a:endParaRPr sz="17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5b94258c_2_290"/>
          <p:cNvSpPr txBox="1">
            <a:spLocks noGrp="1"/>
          </p:cNvSpPr>
          <p:nvPr>
            <p:ph type="title"/>
          </p:nvPr>
        </p:nvSpPr>
        <p:spPr>
          <a:xfrm>
            <a:off x="359532" y="1"/>
            <a:ext cx="8784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200"/>
              <a:buFont typeface="Arial"/>
              <a:buNone/>
            </a:pPr>
            <a:r>
              <a:rPr lang="en"/>
              <a:t>분석 방법-다중공선성 확인</a:t>
            </a:r>
            <a:endParaRPr/>
          </a:p>
        </p:txBody>
      </p:sp>
      <p:sp>
        <p:nvSpPr>
          <p:cNvPr id="368" name="Google Shape;368;gad5b94258c_2_290"/>
          <p:cNvSpPr/>
          <p:nvPr/>
        </p:nvSpPr>
        <p:spPr>
          <a:xfrm>
            <a:off x="0" y="-29825"/>
            <a:ext cx="9144000" cy="6573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Ⅱ.  분석과정:  포괄적인 데이터 탐색분석 </a:t>
            </a:r>
            <a:r>
              <a:rPr lang="en" sz="2000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(EDA)</a:t>
            </a:r>
            <a:endParaRPr sz="20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70" name="Google Shape;370;gad5b94258c_2_290"/>
          <p:cNvSpPr/>
          <p:nvPr/>
        </p:nvSpPr>
        <p:spPr>
          <a:xfrm>
            <a:off x="4200" y="5086000"/>
            <a:ext cx="9144000" cy="576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ad5b94258c_2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0" y="790575"/>
            <a:ext cx="2913751" cy="2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ad5b94258c_2_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375" y="917950"/>
            <a:ext cx="2913750" cy="24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ad5b94258c_2_290"/>
          <p:cNvSpPr/>
          <p:nvPr/>
        </p:nvSpPr>
        <p:spPr>
          <a:xfrm>
            <a:off x="5292775" y="4055450"/>
            <a:ext cx="1920600" cy="627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각 시군구마다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다른 결과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를 보여줌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sp>
        <p:nvSpPr>
          <p:cNvPr id="374" name="Google Shape;374;gad5b94258c_2_290"/>
          <p:cNvSpPr/>
          <p:nvPr/>
        </p:nvSpPr>
        <p:spPr>
          <a:xfrm rot="-5400000">
            <a:off x="4430700" y="3972788"/>
            <a:ext cx="5331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↓</a:t>
            </a:r>
            <a:endParaRPr sz="4500" b="1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75" name="Google Shape;375;gad5b94258c_2_290"/>
          <p:cNvSpPr/>
          <p:nvPr/>
        </p:nvSpPr>
        <p:spPr>
          <a:xfrm>
            <a:off x="2393025" y="3746000"/>
            <a:ext cx="1831500" cy="12465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R 프로그래밍과 </a:t>
            </a:r>
            <a:endParaRPr lang="en" b="1" dirty="0" smtClean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대한민국 </a:t>
            </a:r>
            <a:r>
              <a:rPr lang="en" b="1" dirty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행정구역(SHP) 파일을 활용한 지도 시각화  </a:t>
            </a:r>
            <a:endParaRPr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  <p:pic>
        <p:nvPicPr>
          <p:cNvPr id="376" name="Google Shape;376;gad5b94258c_2_2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900" y="886800"/>
            <a:ext cx="3252776" cy="2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35;p2"/>
          <p:cNvSpPr txBox="1">
            <a:spLocks/>
          </p:cNvSpPr>
          <p:nvPr/>
        </p:nvSpPr>
        <p:spPr>
          <a:xfrm>
            <a:off x="5560160" y="-144838"/>
            <a:ext cx="4625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6176" algn="l" rtl="0">
              <a:lnSpc>
                <a:spcPct val="90000"/>
              </a:lnSpc>
              <a:spcBef>
                <a:spcPts val="942"/>
              </a:spcBef>
              <a:spcAft>
                <a:spcPts val="0"/>
              </a:spcAft>
              <a:buClr>
                <a:schemeClr val="dk1"/>
              </a:buClr>
              <a:buSzPts val="2639"/>
              <a:buFont typeface="Arial"/>
              <a:buChar char="•"/>
              <a:defRPr sz="263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230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2263"/>
              <a:buFont typeface="Arial"/>
              <a:buChar char="•"/>
              <a:defRPr sz="22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8361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886"/>
              <a:buFont typeface="Arial"/>
              <a:buChar char="•"/>
              <a:defRPr sz="18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359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ts val="1697"/>
              <a:buFont typeface="Arial"/>
              <a:buChar char="•"/>
              <a:defRPr sz="16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빅데이터 </a:t>
            </a:r>
            <a:r>
              <a:rPr lang="en-US" altLang="ko-KR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UI </a:t>
            </a:r>
            <a:r>
              <a:rPr lang="ko-KR" altLang="en-US" sz="1200" b="1" smtClean="0">
                <a:solidFill>
                  <a:srgbClr val="FFFFFF"/>
                </a:solidFill>
                <a:latin typeface="LG Smart UI Bold" pitchFamily="50" charset="-127"/>
                <a:ea typeface="LG Smart UI Bold" pitchFamily="50" charset="-127"/>
                <a:cs typeface="Impact"/>
                <a:sym typeface="Impact"/>
              </a:rPr>
              <a:t>전문가 양성 과정 프로젝트</a:t>
            </a:r>
            <a:endParaRPr lang="ko-KR" altLang="en-US" sz="1200" b="1" dirty="0">
              <a:solidFill>
                <a:srgbClr val="FFFFFF"/>
              </a:solidFill>
              <a:latin typeface="LG Smart UI Bold" pitchFamily="50" charset="-127"/>
              <a:ea typeface="LG Smart UI Bold" pitchFamily="50" charset="-127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near KPI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E0E0E0"/>
      </a:lt2>
      <a:accent1>
        <a:srgbClr val="AC9D82"/>
      </a:accent1>
      <a:accent2>
        <a:srgbClr val="DA9B3F"/>
      </a:accent2>
      <a:accent3>
        <a:srgbClr val="EE5A34"/>
      </a:accent3>
      <a:accent4>
        <a:srgbClr val="9F85AC"/>
      </a:accent4>
      <a:accent5>
        <a:srgbClr val="943FAC"/>
      </a:accent5>
      <a:accent6>
        <a:srgbClr val="5F2E5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536A"/>
      </a:dk2>
      <a:lt2>
        <a:srgbClr val="F9F0E7"/>
      </a:lt2>
      <a:accent1>
        <a:srgbClr val="5777B2"/>
      </a:accent1>
      <a:accent2>
        <a:srgbClr val="97D7E1"/>
      </a:accent2>
      <a:accent3>
        <a:srgbClr val="F9BDA5"/>
      </a:accent3>
      <a:accent4>
        <a:srgbClr val="FFF3EC"/>
      </a:accent4>
      <a:accent5>
        <a:srgbClr val="F37B39"/>
      </a:accent5>
      <a:accent6>
        <a:srgbClr val="F1B727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9319"/>
        </a:solidFill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marL="0" marR="0" indent="0" algn="l" rtl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C9D82"/>
          </a:buClr>
          <a:buSzPts val="1700"/>
          <a:buFont typeface="Arial"/>
          <a:buNone/>
          <a:defRPr sz="1700" b="1">
            <a:solidFill>
              <a:srgbClr val="FFFFFF"/>
            </a:solidFill>
            <a:latin typeface="Impact"/>
            <a:ea typeface="Impact"/>
            <a:cs typeface="Impact"/>
            <a:sym typeface="Impact"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1222</Words>
  <Application>Microsoft Office PowerPoint</Application>
  <PresentationFormat>화면 슬라이드 쇼(16:9)</PresentationFormat>
  <Paragraphs>276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Arial</vt:lpstr>
      <vt:lpstr>Proxima Nova</vt:lpstr>
      <vt:lpstr>Proxima Nova Semibold</vt:lpstr>
      <vt:lpstr>Fira Sans Extra Condensed Medium</vt:lpstr>
      <vt:lpstr>LG Smart UI Bold</vt:lpstr>
      <vt:lpstr>Impact</vt:lpstr>
      <vt:lpstr>Ultra</vt:lpstr>
      <vt:lpstr>Roboto</vt:lpstr>
      <vt:lpstr>Linear KPI Infographics by Slidesgo</vt:lpstr>
      <vt:lpstr>Office 테마</vt:lpstr>
      <vt:lpstr>Slidesgo Final Pages</vt:lpstr>
      <vt:lpstr>편의점 최적입지 선정을 위한 상권 분석</vt:lpstr>
      <vt:lpstr>목차</vt:lpstr>
      <vt:lpstr>Ⅰ.  프로젝트 개요 및 배경</vt:lpstr>
      <vt:lpstr>Ⅰ.  프로젝트 개요 및 배경</vt:lpstr>
      <vt:lpstr>Ⅰ.  프로젝트 개요 및 배경</vt:lpstr>
      <vt:lpstr>Ⅱ.  분석과정:  분석환경 및 개발도구</vt:lpstr>
      <vt:lpstr>사용 데이터</vt:lpstr>
      <vt:lpstr>사용 데이터</vt:lpstr>
      <vt:lpstr>분석 방법-다중공선성 확인</vt:lpstr>
      <vt:lpstr>분석 방법-다중공선성 확인</vt:lpstr>
      <vt:lpstr>분석 방법-다중공선성 확인</vt:lpstr>
      <vt:lpstr>분석 방법-다중공선성 확인</vt:lpstr>
      <vt:lpstr>분석 방법-스케일링</vt:lpstr>
      <vt:lpstr>분석 방법-다중공선성 확인</vt:lpstr>
      <vt:lpstr>분석 방법-다중공선성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 방법-의사결정나무</vt:lpstr>
      <vt:lpstr>특성중요도 변화</vt:lpstr>
      <vt:lpstr>PowerPoint 프레젠테이션</vt:lpstr>
      <vt:lpstr>참고문헌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편의점 최적입지 선정을 위한 상권 분석</dc:title>
  <cp:lastModifiedBy>yoon seokjin</cp:lastModifiedBy>
  <cp:revision>61</cp:revision>
  <dcterms:modified xsi:type="dcterms:W3CDTF">2021-01-02T08:37:01Z</dcterms:modified>
</cp:coreProperties>
</file>